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sldIdLst>
    <p:sldId id="259" r:id="rId2"/>
    <p:sldId id="307" r:id="rId3"/>
    <p:sldId id="310" r:id="rId4"/>
    <p:sldId id="342" r:id="rId5"/>
    <p:sldId id="262" r:id="rId6"/>
    <p:sldId id="263" r:id="rId7"/>
    <p:sldId id="264" r:id="rId8"/>
    <p:sldId id="343" r:id="rId9"/>
    <p:sldId id="368" r:id="rId10"/>
    <p:sldId id="344" r:id="rId11"/>
    <p:sldId id="300" r:id="rId12"/>
    <p:sldId id="265" r:id="rId13"/>
    <p:sldId id="266" r:id="rId14"/>
    <p:sldId id="350" r:id="rId15"/>
    <p:sldId id="351" r:id="rId16"/>
    <p:sldId id="352" r:id="rId17"/>
    <p:sldId id="353" r:id="rId18"/>
    <p:sldId id="354" r:id="rId19"/>
    <p:sldId id="356" r:id="rId20"/>
    <p:sldId id="358" r:id="rId21"/>
    <p:sldId id="359" r:id="rId22"/>
    <p:sldId id="360" r:id="rId23"/>
    <p:sldId id="361" r:id="rId24"/>
    <p:sldId id="362" r:id="rId25"/>
    <p:sldId id="367" r:id="rId26"/>
    <p:sldId id="363" r:id="rId27"/>
    <p:sldId id="365" r:id="rId28"/>
    <p:sldId id="369" r:id="rId29"/>
    <p:sldId id="370" r:id="rId30"/>
    <p:sldId id="371" r:id="rId31"/>
    <p:sldId id="372" r:id="rId32"/>
    <p:sldId id="373" r:id="rId33"/>
    <p:sldId id="374" r:id="rId34"/>
    <p:sldId id="375" r:id="rId35"/>
    <p:sldId id="319" r:id="rId36"/>
    <p:sldId id="320" r:id="rId37"/>
    <p:sldId id="321" r:id="rId38"/>
    <p:sldId id="322" r:id="rId39"/>
    <p:sldId id="345" r:id="rId40"/>
    <p:sldId id="323" r:id="rId41"/>
    <p:sldId id="324" r:id="rId42"/>
    <p:sldId id="325" r:id="rId43"/>
    <p:sldId id="326" r:id="rId44"/>
    <p:sldId id="327" r:id="rId45"/>
    <p:sldId id="328" r:id="rId46"/>
    <p:sldId id="329" r:id="rId47"/>
    <p:sldId id="330" r:id="rId48"/>
    <p:sldId id="331" r:id="rId49"/>
    <p:sldId id="332" r:id="rId50"/>
    <p:sldId id="333" r:id="rId51"/>
    <p:sldId id="336" r:id="rId52"/>
    <p:sldId id="346" r:id="rId53"/>
    <p:sldId id="334" r:id="rId54"/>
    <p:sldId id="335" r:id="rId55"/>
    <p:sldId id="267" r:id="rId56"/>
    <p:sldId id="268" r:id="rId57"/>
    <p:sldId id="316" r:id="rId58"/>
    <p:sldId id="269" r:id="rId59"/>
    <p:sldId id="337" r:id="rId60"/>
    <p:sldId id="340" r:id="rId61"/>
    <p:sldId id="338" r:id="rId62"/>
    <p:sldId id="341" r:id="rId63"/>
    <p:sldId id="278" r:id="rId64"/>
    <p:sldId id="276" r:id="rId65"/>
    <p:sldId id="311" r:id="rId66"/>
    <p:sldId id="277" r:id="rId67"/>
    <p:sldId id="292" r:id="rId68"/>
    <p:sldId id="302" r:id="rId69"/>
    <p:sldId id="293" r:id="rId70"/>
    <p:sldId id="315" r:id="rId71"/>
    <p:sldId id="349" r:id="rId72"/>
    <p:sldId id="314" r:id="rId73"/>
    <p:sldId id="318" r:id="rId74"/>
  </p:sldIdLst>
  <p:sldSz cx="12192000" cy="6858000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OL Olsztyn Wojciech Chmielewski" initials="ZOWC" lastIdx="1" clrIdx="0">
    <p:extLst>
      <p:ext uri="{19B8F6BF-5375-455C-9EA6-DF929625EA0E}">
        <p15:presenceInfo xmlns:p15="http://schemas.microsoft.com/office/powerpoint/2012/main" userId="S-1-5-21-1258824510-3303949563-3469234235-11291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3300"/>
    <a:srgbClr val="EFE4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91" autoAdjust="0"/>
    <p:restoredTop sz="96395" autoAdjust="0"/>
  </p:normalViewPr>
  <p:slideViewPr>
    <p:cSldViewPr snapToGrid="0">
      <p:cViewPr varScale="1">
        <p:scale>
          <a:sx n="83" d="100"/>
          <a:sy n="83" d="100"/>
        </p:scale>
        <p:origin x="960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2-08T12:51:26.331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image" Target="../media/image4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image" Target="../media/image5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image" Target="../media/image7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6952FDA-2EC7-4B83-8F0B-2880D5B4D980}" type="datetimeFigureOut">
              <a:rPr lang="pl-PL"/>
              <a:pPr>
                <a:defRPr/>
              </a:pPr>
              <a:t>11.02.2019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 smtClean="0"/>
              <a:t>Edytuj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F477425-EA3B-4B21-95D4-42590C4DF47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altLang="pl-PL" smtClean="0"/>
              <a:t>Do masowego pojawiania się kornika dochodzi przy sprzyjających warunkach osłabiających kondycję sosny, </a:t>
            </a:r>
            <a:endParaRPr lang="pl-PL" smtClean="0"/>
          </a:p>
        </p:txBody>
      </p:sp>
      <p:sp>
        <p:nvSpPr>
          <p:cNvPr id="22531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9238B13-7964-4105-B9F7-15BD6201175A}" type="slidenum">
              <a:rPr lang="pl-PL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pl-PL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ymbol zastępczy obrazu slajd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altLang="pl-PL" smtClean="0"/>
              <a:t>Jako gatunek wielożenny (poligamiczny), w żerowisku można doliczyć się do 12 chodników macierzystych, które gwiaździście rozchodzą się od komory godowej</a:t>
            </a:r>
            <a:endParaRPr lang="pl-PL" smtClean="0"/>
          </a:p>
        </p:txBody>
      </p:sp>
      <p:sp>
        <p:nvSpPr>
          <p:cNvPr id="24579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5B6545B-8625-4DC2-8A33-997836B4FDE3}" type="slidenum">
              <a:rPr lang="pl-PL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pl-PL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lnSpc>
                <a:spcPct val="90000"/>
              </a:lnSpc>
              <a:spcBef>
                <a:spcPct val="0"/>
              </a:spcBef>
            </a:pPr>
            <a:r>
              <a:rPr lang="pl-PL" altLang="pl-PL" sz="1400" b="1" smtClean="0">
                <a:latin typeface="Arial" charset="0"/>
                <a:cs typeface="Times New Roman" pitchFamily="18" charset="0"/>
              </a:rPr>
              <a:t> 1-Stadium jaja: 1-2 tygodnie jaja, (30 – 80 (20-100) sztuk składane w nyżach jajowych przez 2-3 tygodnie, </a:t>
            </a:r>
          </a:p>
          <a:p>
            <a:pPr lvl="2" eaLnBrk="1" hangingPunct="1">
              <a:lnSpc>
                <a:spcPct val="90000"/>
              </a:lnSpc>
              <a:spcBef>
                <a:spcPct val="0"/>
              </a:spcBef>
            </a:pPr>
            <a:r>
              <a:rPr lang="pl-PL" altLang="pl-PL" sz="1400" b="1" smtClean="0">
                <a:latin typeface="Arial" charset="0"/>
                <a:cs typeface="Times New Roman" pitchFamily="18" charset="0"/>
              </a:rPr>
              <a:t>- rozwój embrionalny 1-2 tygodnie</a:t>
            </a:r>
          </a:p>
          <a:p>
            <a:pPr lvl="2" eaLnBrk="1" hangingPunct="1">
              <a:lnSpc>
                <a:spcPct val="90000"/>
              </a:lnSpc>
              <a:spcBef>
                <a:spcPct val="0"/>
              </a:spcBef>
            </a:pPr>
            <a:r>
              <a:rPr lang="pl-PL" altLang="pl-PL" sz="1400" b="1" smtClean="0">
                <a:latin typeface="Arial" charset="0"/>
                <a:cs typeface="Times New Roman" pitchFamily="18" charset="0"/>
              </a:rPr>
              <a:t>2 - Stadium larwy: 3-4 tygodnie. po ok. 7-10  dniach wylęgają się  białe, beznogie larwy, które żerują  w łyku wygryzając prostopadłe do chodników macierzystych,  chodniki larwalne o długości od 4 do 6cm</a:t>
            </a:r>
          </a:p>
          <a:p>
            <a:pPr lvl="2" eaLnBrk="1" hangingPunct="1">
              <a:lnSpc>
                <a:spcPct val="90000"/>
              </a:lnSpc>
              <a:spcBef>
                <a:spcPct val="0"/>
              </a:spcBef>
            </a:pPr>
            <a:r>
              <a:rPr lang="pl-PL" altLang="pl-PL" sz="1400" b="1" smtClean="0">
                <a:latin typeface="Arial" charset="0"/>
                <a:cs typeface="Times New Roman" pitchFamily="18" charset="0"/>
              </a:rPr>
              <a:t>3- Stadium poczwarki: 2-3 tygodnie. po 3-4 tygodniach żeru wielkość larw 5-7mm, wygryzają kolebki poczwarkowe, przepoczwarczanie trwa 2-3 tygodnie</a:t>
            </a:r>
          </a:p>
          <a:p>
            <a:pPr lvl="2" eaLnBrk="1" hangingPunct="1">
              <a:lnSpc>
                <a:spcPct val="90000"/>
              </a:lnSpc>
              <a:spcBef>
                <a:spcPct val="0"/>
              </a:spcBef>
            </a:pPr>
            <a:r>
              <a:rPr lang="pl-PL" altLang="pl-PL" sz="1400" b="1" smtClean="0">
                <a:latin typeface="Arial" charset="0"/>
                <a:cs typeface="Times New Roman" pitchFamily="18" charset="0"/>
              </a:rPr>
              <a:t> Czas pełnego rozwoju ok. 2 miesiące.</a:t>
            </a:r>
          </a:p>
          <a:p>
            <a:pPr lvl="2" eaLnBrk="1" hangingPunct="1">
              <a:lnSpc>
                <a:spcPct val="90000"/>
              </a:lnSpc>
              <a:spcBef>
                <a:spcPct val="0"/>
              </a:spcBef>
            </a:pPr>
            <a:r>
              <a:rPr lang="pl-PL" altLang="pl-PL" sz="1400" b="1" smtClean="0">
                <a:latin typeface="Arial" charset="0"/>
                <a:cs typeface="Times New Roman" pitchFamily="18" charset="0"/>
              </a:rPr>
              <a:t> Żer uzupełniający ok. 2 tygodnie.(wszystko uzależnione jest od warunków pogodowych) Powyższe dane dotyczą przeciętnych warunków pogodowych panujących w Polsce, w których kornik drukarz wyprowadza 3 generacje – 2 główne i 1 siostrzaną. </a:t>
            </a:r>
            <a:endParaRPr lang="pl-PL" altLang="pl-P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altLang="pl-PL" smtClean="0">
                <a:latin typeface="Arial" charset="0"/>
              </a:rPr>
              <a:t>Gatunek wybitnie światło i ciepłolubny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mtClean="0">
                <a:latin typeface="Arial" charset="0"/>
              </a:rPr>
              <a:t>Pojawia się przede wszystkim na odsłoniętych ścianach lasu o południowej wystawie, na obrzeżach luk, w d-stanach przerzedzonych oraz w</a:t>
            </a:r>
          </a:p>
          <a:p>
            <a:pPr eaLnBrk="1" hangingPunct="1">
              <a:spcBef>
                <a:spcPct val="0"/>
              </a:spcBef>
            </a:pPr>
            <a:r>
              <a:rPr lang="pl-PL" altLang="pl-PL" smtClean="0">
                <a:latin typeface="Arial" charset="0"/>
              </a:rPr>
              <a:t> d-stanach pozbawionych podszytów i po zbyt silnych cięciach</a:t>
            </a:r>
          </a:p>
          <a:p>
            <a:pPr eaLnBrk="1" hangingPunct="1">
              <a:spcBef>
                <a:spcPct val="0"/>
              </a:spcBef>
            </a:pPr>
            <a:endParaRPr lang="pl-PL" altLang="pl-PL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5401" y="2060576"/>
            <a:ext cx="9505951" cy="14700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1" y="3860800"/>
            <a:ext cx="9505951" cy="1752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pl-PL"/>
              <a:t>Kliknij, aby edytować styl wzorca podtytułu</a:t>
            </a:r>
          </a:p>
        </p:txBody>
      </p:sp>
    </p:spTree>
  </p:cSld>
  <p:clrMapOvr>
    <a:masterClrMapping/>
  </p:clrMapOvr>
  <p:transition spd="slow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 spd="slow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66717" y="908051"/>
            <a:ext cx="2715683" cy="514667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719667" y="908051"/>
            <a:ext cx="7943851" cy="51466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 spd="slow">
    <p:blinds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ytuł, tekst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4917" y="908050"/>
            <a:ext cx="10767483" cy="508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719667" y="1557339"/>
            <a:ext cx="5274733" cy="4497387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6197600" y="1557338"/>
            <a:ext cx="5274733" cy="2171700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6197600" y="3881439"/>
            <a:ext cx="5274733" cy="2173287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 spd="slow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ytuł, tekst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4917" y="908050"/>
            <a:ext cx="10767483" cy="508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719667" y="1557339"/>
            <a:ext cx="5274733" cy="4497387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557339"/>
            <a:ext cx="5274733" cy="4497387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 spd="slow">
    <p:blinds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719138" y="908050"/>
            <a:ext cx="10863262" cy="5146675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 spd="slow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ransition spd="slow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719667" y="1557339"/>
            <a:ext cx="527473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557339"/>
            <a:ext cx="5274733" cy="4497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 spd="slow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  <p:transition spd="slow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</p:cSld>
  <p:clrMapOvr>
    <a:masterClrMapping/>
  </p:clrMapOvr>
  <p:transition spd="slow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4388" y="908050"/>
            <a:ext cx="10768012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 wzorca tytułu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557338"/>
            <a:ext cx="10753725" cy="44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Trzeci poziom</a:t>
            </a:r>
          </a:p>
          <a:p>
            <a:pPr lvl="2"/>
            <a:r>
              <a:rPr lang="pl-PL" altLang="pl-PL" smtClean="0"/>
              <a:t>Czwarty poziom</a:t>
            </a:r>
          </a:p>
          <a:p>
            <a:pPr lvl="3"/>
            <a:r>
              <a:rPr lang="pl-PL" altLang="pl-PL" smtClean="0"/>
              <a:t>Piąty poziom</a:t>
            </a:r>
          </a:p>
        </p:txBody>
      </p:sp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717550" y="6497638"/>
            <a:ext cx="960438" cy="244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ct val="50000"/>
              </a:spcBef>
              <a:spcAft>
                <a:spcPts val="0"/>
              </a:spcAft>
              <a:defRPr/>
            </a:pPr>
            <a:fld id="{971B3CF0-EE1F-4B29-BA3E-1BFB6A64AE0A}" type="slidenum">
              <a:rPr lang="pl-PL" altLang="pl-PL">
                <a:cs typeface="+mn-cs"/>
              </a:rPr>
              <a:pPr eaLnBrk="1" fontAlgn="auto" hangingPunct="1">
                <a:spcBef>
                  <a:spcPct val="50000"/>
                </a:spcBef>
                <a:spcAft>
                  <a:spcPts val="0"/>
                </a:spcAft>
                <a:defRPr/>
              </a:pPr>
              <a:t>‹#›</a:t>
            </a:fld>
            <a:endParaRPr lang="pl-PL" altLang="pl-PL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>
    <p:blinds dir="vert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rgbClr val="00502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5023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5023"/>
        </a:buClr>
        <a:buChar char="•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5023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5023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5023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005023"/>
        </a:buClr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005023"/>
        </a:buClr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005023"/>
        </a:buClr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005023"/>
        </a:buClr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6.jpeg"/><Relationship Id="rId5" Type="http://schemas.openxmlformats.org/officeDocument/2006/relationships/image" Target="../media/image44.png"/><Relationship Id="rId10" Type="http://schemas.openxmlformats.org/officeDocument/2006/relationships/image" Target="../media/image45.e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2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1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2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7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5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0.png"/><Relationship Id="rId4" Type="http://schemas.openxmlformats.org/officeDocument/2006/relationships/image" Target="../media/image4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61.jpeg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71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70.emf"/><Relationship Id="rId4" Type="http://schemas.openxmlformats.org/officeDocument/2006/relationships/oleObject" Target="../embeddings/oleObject9.bin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Relationship Id="rId9" Type="http://schemas.openxmlformats.org/officeDocument/2006/relationships/image" Target="../media/image90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Relationship Id="rId9" Type="http://schemas.openxmlformats.org/officeDocument/2006/relationships/comments" Target="../comments/commen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ytuł 1"/>
          <p:cNvSpPr>
            <a:spLocks noGrp="1"/>
          </p:cNvSpPr>
          <p:nvPr>
            <p:ph type="ctrTitle"/>
          </p:nvPr>
        </p:nvSpPr>
        <p:spPr>
          <a:xfrm>
            <a:off x="2057400" y="2390775"/>
            <a:ext cx="7981950" cy="1470025"/>
          </a:xfrm>
        </p:spPr>
        <p:txBody>
          <a:bodyPr/>
          <a:lstStyle/>
          <a:p>
            <a:r>
              <a:rPr lang="pl-PL" smtClean="0"/>
              <a:t>”Aktualne zagadnienia z Ochrony Lasu”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ChangeArrowheads="1"/>
          </p:cNvSpPr>
          <p:nvPr/>
        </p:nvSpPr>
        <p:spPr bwMode="auto">
          <a:xfrm>
            <a:off x="825500" y="908050"/>
            <a:ext cx="1076801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altLang="pl-PL" sz="2000" b="1">
                <a:solidFill>
                  <a:srgbClr val="005023"/>
                </a:solidFill>
              </a:rPr>
              <a:t>Rodzaj wyrządzanych szkód</a:t>
            </a:r>
          </a:p>
        </p:txBody>
      </p:sp>
      <p:sp>
        <p:nvSpPr>
          <p:cNvPr id="3" name="pole tekstowe 2"/>
          <p:cNvSpPr txBox="1">
            <a:spLocks noChangeArrowheads="1"/>
          </p:cNvSpPr>
          <p:nvPr/>
        </p:nvSpPr>
        <p:spPr bwMode="auto">
          <a:xfrm>
            <a:off x="814388" y="1746250"/>
            <a:ext cx="101981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pl-PL" altLang="pl-PL" sz="2400"/>
              <a:t>narusza biel sosny przez co, dochodzi do zaburzeń fizjologicznych, których konsekwencją jest szybkie zamierania zdrowych drzew.</a:t>
            </a:r>
            <a:endParaRPr lang="pl-PL" sz="2400"/>
          </a:p>
        </p:txBody>
      </p:sp>
      <p:sp>
        <p:nvSpPr>
          <p:cNvPr id="4" name="pole tekstowe 3"/>
          <p:cNvSpPr txBox="1">
            <a:spLocks noChangeArrowheads="1"/>
          </p:cNvSpPr>
          <p:nvPr/>
        </p:nvSpPr>
        <p:spPr bwMode="auto">
          <a:xfrm>
            <a:off x="814388" y="2687638"/>
            <a:ext cx="54387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pl-PL" altLang="pl-PL" sz="2400"/>
              <a:t>proces jest intensywny i dynamiczny</a:t>
            </a:r>
            <a:endParaRPr lang="pl-PL" sz="2400"/>
          </a:p>
        </p:txBody>
      </p:sp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814388" y="3322638"/>
            <a:ext cx="10461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pl-PL" altLang="pl-PL" sz="2400"/>
              <a:t>trudne wczesne rozpoznanie zasiedlenia</a:t>
            </a:r>
            <a:endParaRPr lang="pl-PL" sz="2400"/>
          </a:p>
        </p:txBody>
      </p:sp>
      <p:sp>
        <p:nvSpPr>
          <p:cNvPr id="6" name="pole tekstowe 5"/>
          <p:cNvSpPr txBox="1">
            <a:spLocks noChangeArrowheads="1"/>
          </p:cNvSpPr>
          <p:nvPr/>
        </p:nvSpPr>
        <p:spPr bwMode="auto">
          <a:xfrm>
            <a:off x="814388" y="3871913"/>
            <a:ext cx="107680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pl-PL" altLang="pl-PL" sz="2400"/>
              <a:t>z powodu zasiedlania górnych partii drzew, w przeciwieństwie do innych korników, pozostawia trocinki w chodnikach macierzystych, a nie usuwania ich na zewnątrz, </a:t>
            </a:r>
            <a:endParaRPr lang="pl-PL" sz="2400"/>
          </a:p>
        </p:txBody>
      </p:sp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814388" y="5141913"/>
            <a:ext cx="102219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pl-PL" altLang="pl-PL" sz="2400"/>
              <a:t> zazwyczaj obecność kornika sygnalizuje rudziejące i opadające igliwie.</a:t>
            </a:r>
          </a:p>
        </p:txBody>
      </p:sp>
      <p:sp>
        <p:nvSpPr>
          <p:cNvPr id="8" name="pole tekstowe 7"/>
          <p:cNvSpPr txBox="1">
            <a:spLocks noChangeArrowheads="1"/>
          </p:cNvSpPr>
          <p:nvPr/>
        </p:nvSpPr>
        <p:spPr bwMode="auto">
          <a:xfrm>
            <a:off x="814388" y="5795963"/>
            <a:ext cx="3400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pl-PL" sz="2400"/>
              <a:t>jest wektorem sinizny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6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66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ytuł 1"/>
          <p:cNvSpPr>
            <a:spLocks noGrp="1"/>
          </p:cNvSpPr>
          <p:nvPr>
            <p:ph type="title"/>
          </p:nvPr>
        </p:nvSpPr>
        <p:spPr>
          <a:xfrm rot="10800000" flipV="1">
            <a:off x="6592888" y="1087438"/>
            <a:ext cx="3822700" cy="476250"/>
          </a:xfrm>
        </p:spPr>
        <p:txBody>
          <a:bodyPr/>
          <a:lstStyle/>
          <a:p>
            <a:r>
              <a:rPr lang="pl-PL" smtClean="0">
                <a:solidFill>
                  <a:schemeClr val="bg1"/>
                </a:solidFill>
              </a:rPr>
              <a:t>zna na wałkach </a:t>
            </a:r>
            <a:endParaRPr lang="pl-PL" smtClean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2788" y="809625"/>
            <a:ext cx="9866312" cy="5549900"/>
          </a:xfrm>
        </p:spPr>
      </p:pic>
      <p:sp>
        <p:nvSpPr>
          <p:cNvPr id="5" name="Prostokąt 4"/>
          <p:cNvSpPr/>
          <p:nvPr/>
        </p:nvSpPr>
        <p:spPr>
          <a:xfrm>
            <a:off x="5457432" y="964799"/>
            <a:ext cx="505811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Wektor sinizny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1800" smtClean="0"/>
              <a:t>Postępowanie na powierzchniach z masowym występowaniem kornika ostrozębnego 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752975"/>
            <a:ext cx="10752138" cy="7921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pl-PL" altLang="pl-PL" sz="1800" smtClean="0"/>
              <a:t> Z powodu trudności w rozpoznaniu zasiedlenia lustracje drzewostanów sosnowych  przeprowadzać należy dokładnie i skrupulatnie.</a:t>
            </a:r>
          </a:p>
        </p:txBody>
      </p:sp>
      <p:sp>
        <p:nvSpPr>
          <p:cNvPr id="2" name="pole tekstowe 1"/>
          <p:cNvSpPr txBox="1">
            <a:spLocks noChangeArrowheads="1"/>
          </p:cNvSpPr>
          <p:nvPr/>
        </p:nvSpPr>
        <p:spPr bwMode="auto">
          <a:xfrm>
            <a:off x="457200" y="1928813"/>
            <a:ext cx="105632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pl-PL" altLang="pl-PL"/>
              <a:t>Należy systematycznie przez cały rok, a w szczególności od wiosny do jesieni, wyszukiwać i usuwać drzewa zasiedlone i zamierające wraz z pozostałościami części wierzchołkowych (palenie, zrębkowanie).</a:t>
            </a:r>
            <a:endParaRPr lang="pl-PL"/>
          </a:p>
        </p:txBody>
      </p:sp>
      <p:sp>
        <p:nvSpPr>
          <p:cNvPr id="3" name="pole tekstowe 2"/>
          <p:cNvSpPr txBox="1">
            <a:spLocks noChangeArrowheads="1"/>
          </p:cNvSpPr>
          <p:nvPr/>
        </p:nvSpPr>
        <p:spPr bwMode="auto">
          <a:xfrm>
            <a:off x="457200" y="3365500"/>
            <a:ext cx="104489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pl-PL" altLang="pl-PL" dirty="0"/>
              <a:t>Przeglądem tym winny być objęte przede wszystkim drzewostany sosnowe, w których w ostatnim sezonie zmieniły się drastycznie warunki wilgotnościowe, spowodowane </a:t>
            </a:r>
            <a:r>
              <a:rPr lang="pl-PL" altLang="pl-PL" dirty="0" smtClean="0"/>
              <a:t> </a:t>
            </a:r>
            <a:r>
              <a:rPr lang="pl-PL" altLang="pl-PL" dirty="0"/>
              <a:t>suszą</a:t>
            </a: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7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7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0" grpId="0"/>
      <p:bldP spid="217091" grpId="0" build="p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mtClean="0"/>
              <a:t>Postępowanie 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" y="4567238"/>
            <a:ext cx="11288713" cy="409575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pl-PL" altLang="pl-PL" sz="1800" smtClean="0"/>
              <a:t> pamiętamy o zabezpieczeniu feromonów na drugą generację (wymiana feromonów pod koniec czerwca).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114300" y="1590675"/>
            <a:ext cx="9718675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pl-PL" altLang="pl-PL">
                <a:latin typeface="+mn-lt"/>
                <a:cs typeface="+mn-cs"/>
              </a:rPr>
              <a:t>do końca kwietnia powinno się wywiesić w grupach po 2-3 pułapki feromonowe typu IBL-3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l-PL" altLang="pl-PL">
                <a:latin typeface="+mn-lt"/>
                <a:cs typeface="+mn-cs"/>
              </a:rPr>
              <a:t>                                                             z feromonem </a:t>
            </a:r>
            <a:r>
              <a:rPr lang="pl-PL" altLang="pl-PL" b="1" u="sng">
                <a:solidFill>
                  <a:srgbClr val="00B050"/>
                </a:solidFill>
                <a:latin typeface="+mn-lt"/>
                <a:cs typeface="+mn-cs"/>
              </a:rPr>
              <a:t>Acumodor</a:t>
            </a:r>
          </a:p>
        </p:txBody>
      </p:sp>
      <p:sp>
        <p:nvSpPr>
          <p:cNvPr id="4" name="pole tekstowe 3"/>
          <p:cNvSpPr txBox="1">
            <a:spLocks noChangeArrowheads="1"/>
          </p:cNvSpPr>
          <p:nvPr/>
        </p:nvSpPr>
        <p:spPr bwMode="auto">
          <a:xfrm>
            <a:off x="114300" y="2328863"/>
            <a:ext cx="68849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pl-PL" altLang="pl-PL"/>
              <a:t> zadaniem pułapek będzie wyciąganie kornika z drzewostanów</a:t>
            </a:r>
            <a:endParaRPr lang="pl-PL"/>
          </a:p>
        </p:txBody>
      </p:sp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114300" y="3079750"/>
            <a:ext cx="823118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pl-PL" altLang="pl-PL"/>
              <a:t>  zachowujemy przy tym odległość minimum 15 metrów od najbliższej sosny</a:t>
            </a:r>
            <a:endParaRPr lang="pl-PL"/>
          </a:p>
        </p:txBody>
      </p:sp>
      <p:sp>
        <p:nvSpPr>
          <p:cNvPr id="6" name="pole tekstowe 5"/>
          <p:cNvSpPr txBox="1">
            <a:spLocks noChangeArrowheads="1"/>
          </p:cNvSpPr>
          <p:nvPr/>
        </p:nvSpPr>
        <p:spPr bwMode="auto">
          <a:xfrm>
            <a:off x="114300" y="3817938"/>
            <a:ext cx="8229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pl-PL" altLang="pl-PL"/>
              <a:t>kontrolę odłowów w okresie kulminacji rójki prowadzimy dwa razy w tygodniu</a:t>
            </a:r>
            <a:endParaRPr lang="pl-P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8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8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115" grpId="0" build="p"/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Tekstowe 2"/>
          <p:cNvSpPr txBox="1">
            <a:spLocks noChangeArrowheads="1"/>
          </p:cNvSpPr>
          <p:nvPr/>
        </p:nvSpPr>
        <p:spPr bwMode="auto">
          <a:xfrm>
            <a:off x="1415483" y="1268761"/>
            <a:ext cx="6630737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</a:pPr>
            <a:r>
              <a:rPr lang="pl-PL" sz="2400" b="1" u="sng" dirty="0">
                <a:solidFill>
                  <a:srgbClr val="000000"/>
                </a:solidFill>
                <a:cs typeface="Arial" panose="020B0604020202020204" pitchFamily="34" charset="0"/>
              </a:rPr>
              <a:t>Przynależność systematyczna</a:t>
            </a:r>
          </a:p>
          <a:p>
            <a:pPr>
              <a:spcBef>
                <a:spcPts val="1200"/>
              </a:spcBef>
            </a:pPr>
            <a:r>
              <a:rPr lang="pl-PL" sz="2400" b="1" dirty="0">
                <a:solidFill>
                  <a:srgbClr val="000000"/>
                </a:solidFill>
                <a:cs typeface="Arial" panose="020B0604020202020204" pitchFamily="34" charset="0"/>
              </a:rPr>
              <a:t>Rząd: 		Chrząszcze 					</a:t>
            </a:r>
            <a:r>
              <a:rPr lang="pl-PL" sz="2400" dirty="0" err="1">
                <a:solidFill>
                  <a:srgbClr val="000000"/>
                </a:solidFill>
                <a:cs typeface="Arial" panose="020B0604020202020204" pitchFamily="34" charset="0"/>
              </a:rPr>
              <a:t>Coleoptera</a:t>
            </a:r>
            <a:endParaRPr lang="pl-PL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pl-PL" sz="2400" b="1" dirty="0">
                <a:solidFill>
                  <a:srgbClr val="000000"/>
                </a:solidFill>
                <a:cs typeface="Arial" panose="020B0604020202020204" pitchFamily="34" charset="0"/>
              </a:rPr>
              <a:t>Rodzina: 		Ryjkowcowate 				</a:t>
            </a:r>
            <a:r>
              <a:rPr lang="pl-PL" sz="2400" dirty="0" err="1">
                <a:solidFill>
                  <a:srgbClr val="000000"/>
                </a:solidFill>
                <a:cs typeface="Arial" panose="020B0604020202020204" pitchFamily="34" charset="0"/>
              </a:rPr>
              <a:t>Curculionidae</a:t>
            </a:r>
            <a:endParaRPr lang="pl-PL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pl-PL" sz="2400" b="1" dirty="0">
                <a:solidFill>
                  <a:srgbClr val="000000"/>
                </a:solidFill>
                <a:cs typeface="Arial" panose="020B0604020202020204" pitchFamily="34" charset="0"/>
              </a:rPr>
              <a:t>Podrodzina:		</a:t>
            </a:r>
            <a:r>
              <a:rPr lang="pl-PL" sz="2400" b="1" dirty="0" err="1">
                <a:solidFill>
                  <a:srgbClr val="000000"/>
                </a:solidFill>
                <a:cs typeface="Arial" panose="020B0604020202020204" pitchFamily="34" charset="0"/>
              </a:rPr>
              <a:t>Kornikowate</a:t>
            </a:r>
            <a:r>
              <a:rPr lang="pl-PL" sz="2400" b="1" dirty="0">
                <a:solidFill>
                  <a:srgbClr val="000000"/>
                </a:solidFill>
                <a:cs typeface="Arial" panose="020B0604020202020204" pitchFamily="34" charset="0"/>
              </a:rPr>
              <a:t> 				</a:t>
            </a:r>
            <a:r>
              <a:rPr lang="pl-PL" sz="2400" dirty="0" err="1">
                <a:solidFill>
                  <a:srgbClr val="000000"/>
                </a:solidFill>
                <a:cs typeface="Arial" panose="020B0604020202020204" pitchFamily="34" charset="0"/>
              </a:rPr>
              <a:t>Scolytinae</a:t>
            </a:r>
            <a:endParaRPr lang="pl-PL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pl-PL" sz="2400" b="1" dirty="0">
                <a:solidFill>
                  <a:srgbClr val="000000"/>
                </a:solidFill>
                <a:cs typeface="Arial" panose="020B0604020202020204" pitchFamily="34" charset="0"/>
              </a:rPr>
              <a:t>Gatunek:		Kornik </a:t>
            </a:r>
            <a:r>
              <a:rPr lang="pl-PL" sz="2400" b="1" dirty="0" err="1">
                <a:solidFill>
                  <a:srgbClr val="000000"/>
                </a:solidFill>
                <a:cs typeface="Arial" panose="020B0604020202020204" pitchFamily="34" charset="0"/>
              </a:rPr>
              <a:t>ostrozębny</a:t>
            </a:r>
            <a:r>
              <a:rPr lang="pl-PL" sz="2400" b="1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pl-PL" sz="2400" b="1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pl-PL" sz="2400" b="1" dirty="0">
                <a:solidFill>
                  <a:srgbClr val="000000"/>
                </a:solidFill>
                <a:cs typeface="Arial" panose="020B0604020202020204" pitchFamily="34" charset="0"/>
              </a:rPr>
              <a:t>			</a:t>
            </a:r>
            <a:r>
              <a:rPr lang="pl-PL" sz="2400" dirty="0" err="1">
                <a:solidFill>
                  <a:srgbClr val="000000"/>
                </a:solidFill>
                <a:cs typeface="Arial" panose="020B0604020202020204" pitchFamily="34" charset="0"/>
              </a:rPr>
              <a:t>Ips</a:t>
            </a:r>
            <a:r>
              <a:rPr lang="pl-PL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pl-PL" sz="2400" dirty="0" err="1">
                <a:solidFill>
                  <a:srgbClr val="000000"/>
                </a:solidFill>
                <a:cs typeface="Arial" panose="020B0604020202020204" pitchFamily="34" charset="0"/>
              </a:rPr>
              <a:t>acuminatus</a:t>
            </a:r>
            <a:r>
              <a:rPr lang="pl-PL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pl-PL" sz="2400" dirty="0" err="1">
                <a:solidFill>
                  <a:srgbClr val="000000"/>
                </a:solidFill>
                <a:cs typeface="Arial" panose="020B0604020202020204" pitchFamily="34" charset="0"/>
              </a:rPr>
              <a:t>Gyll</a:t>
            </a:r>
            <a:r>
              <a:rPr lang="pl-PL" sz="2400" b="1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099" name="Picture 3" descr="G:\ZOL służbowe\ZOL zdjęcia\Owady\Owady obrazy\kornik ostrozębny\kornik ostrozebny mikroskop 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0156" y="1340768"/>
            <a:ext cx="3305740" cy="3672408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114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1805523" y="764704"/>
            <a:ext cx="8748580" cy="508000"/>
          </a:xfrm>
        </p:spPr>
        <p:txBody>
          <a:bodyPr/>
          <a:lstStyle/>
          <a:p>
            <a:r>
              <a:rPr lang="pl-PL" dirty="0"/>
              <a:t>Biologia kornika </a:t>
            </a:r>
            <a:r>
              <a:rPr lang="pl-PL" dirty="0" err="1"/>
              <a:t>ostrozębnego</a:t>
            </a:r>
            <a:endParaRPr lang="pl-PL" dirty="0"/>
          </a:p>
        </p:txBody>
      </p:sp>
      <p:sp>
        <p:nvSpPr>
          <p:cNvPr id="7" name="PoleTekstowe 2"/>
          <p:cNvSpPr txBox="1">
            <a:spLocks noChangeArrowheads="1"/>
          </p:cNvSpPr>
          <p:nvPr/>
        </p:nvSpPr>
        <p:spPr bwMode="auto">
          <a:xfrm>
            <a:off x="1259464" y="1412781"/>
            <a:ext cx="3853928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pl-PL" b="1" dirty="0">
              <a:solidFill>
                <a:srgbClr val="005023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b="1" dirty="0" smtClean="0">
                <a:solidFill>
                  <a:srgbClr val="005023"/>
                </a:solidFill>
                <a:cs typeface="Arial" panose="020B0604020202020204" pitchFamily="34" charset="0"/>
              </a:rPr>
              <a:t>Występowanie:</a:t>
            </a:r>
            <a:endParaRPr lang="pl-PL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b="1" dirty="0" smtClean="0">
                <a:solidFill>
                  <a:srgbClr val="000000"/>
                </a:solidFill>
                <a:cs typeface="Arial" panose="020B0604020202020204" pitchFamily="34" charset="0"/>
              </a:rPr>
              <a:t>- Europa </a:t>
            </a:r>
            <a:endParaRPr lang="pl-PL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pl-PL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l-PL" b="1" dirty="0" smtClean="0">
                <a:solidFill>
                  <a:srgbClr val="000000"/>
                </a:solidFill>
                <a:cs typeface="Arial" panose="020B0604020202020204" pitchFamily="34" charset="0"/>
              </a:rPr>
              <a:t>- </a:t>
            </a:r>
            <a:r>
              <a:rPr lang="pl-PL" b="1" dirty="0">
                <a:solidFill>
                  <a:srgbClr val="000000"/>
                </a:solidFill>
                <a:cs typeface="Arial" panose="020B0604020202020204" pitchFamily="34" charset="0"/>
              </a:rPr>
              <a:t>Azja: </a:t>
            </a:r>
            <a:r>
              <a:rPr lang="pl-PL" b="1" dirty="0" smtClean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pl-PL" b="1" dirty="0" smtClean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pl-PL" b="1" dirty="0">
                <a:solidFill>
                  <a:srgbClr val="000000"/>
                </a:solidFill>
                <a:cs typeface="Arial" panose="020B0604020202020204" pitchFamily="34" charset="0"/>
              </a:rPr>
              <a:t>Azja Mniejsza,</a:t>
            </a:r>
          </a:p>
          <a:p>
            <a:pPr>
              <a:lnSpc>
                <a:spcPct val="150000"/>
              </a:lnSpc>
            </a:pPr>
            <a:r>
              <a:rPr lang="pl-PL" b="1" dirty="0" smtClean="0">
                <a:solidFill>
                  <a:srgbClr val="000000"/>
                </a:solidFill>
                <a:cs typeface="Arial" panose="020B0604020202020204" pitchFamily="34" charset="0"/>
              </a:rPr>
              <a:t>Syberia</a:t>
            </a:r>
            <a:r>
              <a:rPr lang="pl-PL" b="1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pl-PL" b="1" dirty="0" smtClean="0">
                <a:solidFill>
                  <a:srgbClr val="000000"/>
                </a:solidFill>
                <a:cs typeface="Arial" panose="020B0604020202020204" pitchFamily="34" charset="0"/>
              </a:rPr>
              <a:t>Chiny</a:t>
            </a:r>
            <a:r>
              <a:rPr lang="pl-PL" b="1" dirty="0">
                <a:solidFill>
                  <a:srgbClr val="000000"/>
                </a:solidFill>
                <a:cs typeface="Arial" panose="020B0604020202020204" pitchFamily="34" charset="0"/>
              </a:rPr>
              <a:t>, Japonia, </a:t>
            </a:r>
            <a:r>
              <a:rPr lang="pl-PL" b="1" dirty="0" smtClean="0">
                <a:solidFill>
                  <a:srgbClr val="000000"/>
                </a:solidFill>
                <a:cs typeface="Arial" panose="020B0604020202020204" pitchFamily="34" charset="0"/>
              </a:rPr>
              <a:t>region Orientalny </a:t>
            </a:r>
            <a:r>
              <a:rPr lang="pl-PL" b="1" dirty="0">
                <a:solidFill>
                  <a:srgbClr val="000000"/>
                </a:solidFill>
                <a:cs typeface="Arial" panose="020B0604020202020204" pitchFamily="34" charset="0"/>
              </a:rPr>
              <a:t>(Indie, Indonezja, </a:t>
            </a:r>
            <a:r>
              <a:rPr lang="pl-PL" b="1" dirty="0" smtClean="0">
                <a:solidFill>
                  <a:srgbClr val="000000"/>
                </a:solidFill>
                <a:cs typeface="Arial" panose="020B0604020202020204" pitchFamily="34" charset="0"/>
              </a:rPr>
              <a:t>Malezja, Filipiny)</a:t>
            </a:r>
            <a:endParaRPr lang="pl-PL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57175" indent="-257175">
              <a:lnSpc>
                <a:spcPct val="150000"/>
              </a:lnSpc>
            </a:pPr>
            <a:r>
              <a:rPr lang="pl-PL" b="1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endParaRPr lang="pl-PL" b="1" dirty="0">
              <a:solidFill>
                <a:srgbClr val="000000"/>
              </a:solidFill>
            </a:endParaRPr>
          </a:p>
        </p:txBody>
      </p:sp>
      <p:grpSp>
        <p:nvGrpSpPr>
          <p:cNvPr id="6" name="Grupa 5"/>
          <p:cNvGrpSpPr/>
          <p:nvPr/>
        </p:nvGrpSpPr>
        <p:grpSpPr>
          <a:xfrm>
            <a:off x="5113447" y="1412776"/>
            <a:ext cx="5615403" cy="4734660"/>
            <a:chOff x="3193140" y="1528135"/>
            <a:chExt cx="5183449" cy="4734660"/>
          </a:xfrm>
        </p:grpSpPr>
        <p:pic>
          <p:nvPicPr>
            <p:cNvPr id="8" name="Picture 7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5" t="1613" r="39077" b="2106"/>
            <a:stretch/>
          </p:blipFill>
          <p:spPr bwMode="auto">
            <a:xfrm>
              <a:off x="3193140" y="1528135"/>
              <a:ext cx="5183449" cy="47346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Pierścień 1"/>
            <p:cNvSpPr/>
            <p:nvPr/>
          </p:nvSpPr>
          <p:spPr bwMode="auto">
            <a:xfrm>
              <a:off x="3616316" y="3042601"/>
              <a:ext cx="447711" cy="447981"/>
            </a:xfrm>
            <a:prstGeom prst="donu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  <p:sp>
          <p:nvSpPr>
            <p:cNvPr id="9" name="Pierścień 8"/>
            <p:cNvSpPr/>
            <p:nvPr/>
          </p:nvSpPr>
          <p:spPr bwMode="auto">
            <a:xfrm>
              <a:off x="6835254" y="3445412"/>
              <a:ext cx="447711" cy="447981"/>
            </a:xfrm>
            <a:prstGeom prst="donu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  <p:sp>
          <p:nvSpPr>
            <p:cNvPr id="10" name="Pierścień 9"/>
            <p:cNvSpPr/>
            <p:nvPr/>
          </p:nvSpPr>
          <p:spPr bwMode="auto">
            <a:xfrm>
              <a:off x="6089069" y="4352995"/>
              <a:ext cx="447711" cy="447981"/>
            </a:xfrm>
            <a:prstGeom prst="donu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  <p:sp>
          <p:nvSpPr>
            <p:cNvPr id="11" name="Pierścień 10"/>
            <p:cNvSpPr/>
            <p:nvPr/>
          </p:nvSpPr>
          <p:spPr bwMode="auto">
            <a:xfrm>
              <a:off x="6480557" y="4129005"/>
              <a:ext cx="447711" cy="447981"/>
            </a:xfrm>
            <a:prstGeom prst="donu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  <p:sp>
          <p:nvSpPr>
            <p:cNvPr id="12" name="Pierścień 11"/>
            <p:cNvSpPr/>
            <p:nvPr/>
          </p:nvSpPr>
          <p:spPr bwMode="auto">
            <a:xfrm>
              <a:off x="4347973" y="3424442"/>
              <a:ext cx="447711" cy="447981"/>
            </a:xfrm>
            <a:prstGeom prst="donu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  <p:sp>
          <p:nvSpPr>
            <p:cNvPr id="13" name="Pierścień 12"/>
            <p:cNvSpPr/>
            <p:nvPr/>
          </p:nvSpPr>
          <p:spPr bwMode="auto">
            <a:xfrm>
              <a:off x="4215125" y="2818610"/>
              <a:ext cx="447711" cy="447981"/>
            </a:xfrm>
            <a:prstGeom prst="donu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  <p:sp>
          <p:nvSpPr>
            <p:cNvPr id="14" name="Pierścień 13"/>
            <p:cNvSpPr/>
            <p:nvPr/>
          </p:nvSpPr>
          <p:spPr bwMode="auto">
            <a:xfrm>
              <a:off x="6256701" y="2675609"/>
              <a:ext cx="447711" cy="447981"/>
            </a:xfrm>
            <a:prstGeom prst="donu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  <p:sp>
          <p:nvSpPr>
            <p:cNvPr id="15" name="Pierścień 14"/>
            <p:cNvSpPr/>
            <p:nvPr/>
          </p:nvSpPr>
          <p:spPr bwMode="auto">
            <a:xfrm>
              <a:off x="4758215" y="2675610"/>
              <a:ext cx="447711" cy="447981"/>
            </a:xfrm>
            <a:prstGeom prst="donu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  <p:sp>
          <p:nvSpPr>
            <p:cNvPr id="16" name="Pierścień 15"/>
            <p:cNvSpPr/>
            <p:nvPr/>
          </p:nvSpPr>
          <p:spPr bwMode="auto">
            <a:xfrm>
              <a:off x="5425681" y="2509686"/>
              <a:ext cx="447711" cy="447981"/>
            </a:xfrm>
            <a:prstGeom prst="donu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  <p:sp>
          <p:nvSpPr>
            <p:cNvPr id="17" name="Pierścień 16"/>
            <p:cNvSpPr/>
            <p:nvPr/>
          </p:nvSpPr>
          <p:spPr bwMode="auto">
            <a:xfrm>
              <a:off x="6089068" y="3529287"/>
              <a:ext cx="447711" cy="447981"/>
            </a:xfrm>
            <a:prstGeom prst="donu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  <p:sp>
          <p:nvSpPr>
            <p:cNvPr id="18" name="Pierścień 17"/>
            <p:cNvSpPr/>
            <p:nvPr/>
          </p:nvSpPr>
          <p:spPr bwMode="auto">
            <a:xfrm>
              <a:off x="7059109" y="2483916"/>
              <a:ext cx="447711" cy="447981"/>
            </a:xfrm>
            <a:prstGeom prst="donut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637069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Tekstowe 3"/>
          <p:cNvSpPr txBox="1"/>
          <p:nvPr/>
        </p:nvSpPr>
        <p:spPr>
          <a:xfrm>
            <a:off x="2617865" y="69030"/>
            <a:ext cx="27535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>
                <a:solidFill>
                  <a:schemeClr val="bg1"/>
                </a:solidFill>
                <a:latin typeface="Calibri" pitchFamily="34" charset="0"/>
              </a:rPr>
              <a:t>Charakterystyka gatunku</a:t>
            </a:r>
          </a:p>
        </p:txBody>
      </p:sp>
      <p:sp>
        <p:nvSpPr>
          <p:cNvPr id="6" name="PoleTekstowe 2"/>
          <p:cNvSpPr txBox="1">
            <a:spLocks noChangeArrowheads="1"/>
          </p:cNvSpPr>
          <p:nvPr/>
        </p:nvSpPr>
        <p:spPr bwMode="auto">
          <a:xfrm>
            <a:off x="2381278" y="703263"/>
            <a:ext cx="7274719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just">
              <a:lnSpc>
                <a:spcPct val="150000"/>
              </a:lnSpc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Kornik </a:t>
            </a:r>
            <a:r>
              <a:rPr lang="pl-PL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ostrozębny</a:t>
            </a: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lnSpc>
                <a:spcPct val="150000"/>
              </a:lnSpc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	- ciało do 3,5 mm długości z wyraźnym ścięciem pokryw</a:t>
            </a:r>
          </a:p>
          <a:p>
            <a:pPr marL="342900" indent="-342900" algn="just">
              <a:lnSpc>
                <a:spcPct val="150000"/>
              </a:lnSpc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	- na ścięciu na każdej z pokryw po 3 zęby</a:t>
            </a:r>
          </a:p>
          <a:p>
            <a:pPr marL="342900" indent="-342900" algn="just">
              <a:lnSpc>
                <a:spcPct val="150000"/>
              </a:lnSpc>
            </a:pPr>
            <a:endParaRPr lang="pl-PL" sz="2400" b="1" dirty="0"/>
          </a:p>
        </p:txBody>
      </p:sp>
      <p:pic>
        <p:nvPicPr>
          <p:cNvPr id="10" name="Picture 13" descr="ip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3362" y="2833693"/>
            <a:ext cx="4617641" cy="342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152476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497" y="823785"/>
            <a:ext cx="7877946" cy="555230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304" y="5391405"/>
            <a:ext cx="1218544" cy="75597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836" y="786741"/>
            <a:ext cx="560038" cy="75062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1084771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216587" y="769273"/>
            <a:ext cx="1649281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oleTekstowe 2"/>
          <p:cNvSpPr txBox="1">
            <a:spLocks noChangeArrowheads="1"/>
          </p:cNvSpPr>
          <p:nvPr/>
        </p:nvSpPr>
        <p:spPr bwMode="auto">
          <a:xfrm>
            <a:off x="1143001" y="1124744"/>
            <a:ext cx="8140256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Font typeface="Calibri" pitchFamily="34" charset="0"/>
              <a:buNone/>
            </a:pPr>
            <a:endParaRPr lang="pl-PL" sz="12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Calibri" pitchFamily="34" charset="0"/>
              <a:buNone/>
            </a:pPr>
            <a:r>
              <a:rPr lang="pl-PL" sz="2400" b="1" dirty="0">
                <a:solidFill>
                  <a:srgbClr val="000000"/>
                </a:solidFill>
                <a:cs typeface="Arial" panose="020B0604020202020204" pitchFamily="34" charset="0"/>
              </a:rPr>
              <a:t>Rośliny żywicielskie gatunku</a:t>
            </a:r>
            <a:r>
              <a:rPr lang="pl-PL" sz="24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pl-PL" sz="2400" dirty="0">
                <a:solidFill>
                  <a:srgbClr val="000000"/>
                </a:solidFill>
                <a:cs typeface="Arial" panose="020B0604020202020204" pitchFamily="34" charset="0"/>
              </a:rPr>
              <a:t>głównie </a:t>
            </a:r>
            <a:r>
              <a:rPr lang="pl-PL" sz="2400" b="1" dirty="0">
                <a:solidFill>
                  <a:srgbClr val="FF0000"/>
                </a:solidFill>
                <a:cs typeface="Arial" panose="020B0604020202020204" pitchFamily="34" charset="0"/>
              </a:rPr>
              <a:t>sosna</a:t>
            </a:r>
            <a:r>
              <a:rPr lang="pl-PL" sz="2400" dirty="0">
                <a:solidFill>
                  <a:srgbClr val="000000"/>
                </a:solidFill>
                <a:cs typeface="Arial" panose="020B0604020202020204" pitchFamily="34" charset="0"/>
              </a:rPr>
              <a:t> (w zasięgu cienkiej kory),</a:t>
            </a:r>
            <a:br>
              <a:rPr lang="pl-PL" sz="24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pl-PL" sz="2400" dirty="0">
                <a:solidFill>
                  <a:srgbClr val="000000"/>
                </a:solidFill>
                <a:cs typeface="Arial" panose="020B0604020202020204" pitchFamily="34" charset="0"/>
              </a:rPr>
              <a:t>niekiedy modrzew i świerk.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l-PL" sz="2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400" b="1" dirty="0">
                <a:solidFill>
                  <a:srgbClr val="000000"/>
                </a:solidFill>
                <a:cs typeface="Arial" panose="020B0604020202020204" pitchFamily="34" charset="0"/>
              </a:rPr>
              <a:t>Zasiedlany materiał</a:t>
            </a:r>
            <a:r>
              <a:rPr lang="pl-PL" sz="2400" dirty="0">
                <a:solidFill>
                  <a:srgbClr val="000000"/>
                </a:solidFill>
                <a:cs typeface="Arial" panose="020B0604020202020204" pitchFamily="34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400" dirty="0">
                <a:solidFill>
                  <a:srgbClr val="000000"/>
                </a:solidFill>
                <a:cs typeface="Arial" panose="020B0604020202020204" pitchFamily="34" charset="0"/>
              </a:rPr>
              <a:t>- </a:t>
            </a:r>
            <a:r>
              <a:rPr lang="pl-PL" sz="2400" dirty="0">
                <a:solidFill>
                  <a:srgbClr val="FF0000"/>
                </a:solidFill>
                <a:cs typeface="Arial" panose="020B0604020202020204" pitchFamily="34" charset="0"/>
              </a:rPr>
              <a:t>wierzchołkowe partie drzew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400" dirty="0">
                <a:solidFill>
                  <a:srgbClr val="000000"/>
                </a:solidFill>
                <a:cs typeface="Arial" panose="020B0604020202020204" pitchFamily="34" charset="0"/>
              </a:rPr>
              <a:t>- nie uprzątnięte wywroty i złomy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400" dirty="0">
                <a:solidFill>
                  <a:srgbClr val="000000"/>
                </a:solidFill>
                <a:cs typeface="Arial" panose="020B0604020202020204" pitchFamily="34" charset="0"/>
              </a:rPr>
              <a:t>- nie usunięte wierzchołki i gałęzie pozostałe na ziemi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400" dirty="0">
                <a:solidFill>
                  <a:srgbClr val="000000"/>
                </a:solidFill>
                <a:cs typeface="Arial" panose="020B0604020202020204" pitchFamily="34" charset="0"/>
              </a:rPr>
              <a:t>- pozostawione odpady na zrębach/po trzebieżach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2400" dirty="0">
                <a:solidFill>
                  <a:srgbClr val="000000"/>
                </a:solidFill>
                <a:cs typeface="Arial" panose="020B0604020202020204" pitchFamily="34" charset="0"/>
              </a:rPr>
              <a:t>-  nieokorowane drewno na składnicach, w tartakach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Calibri" pitchFamily="34" charset="0"/>
              <a:buNone/>
            </a:pPr>
            <a:endParaRPr lang="pl-PL" sz="12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805523" y="764704"/>
            <a:ext cx="8748580" cy="508000"/>
          </a:xfrm>
        </p:spPr>
        <p:txBody>
          <a:bodyPr/>
          <a:lstStyle/>
          <a:p>
            <a:r>
              <a:rPr lang="pl-PL" sz="3200" dirty="0"/>
              <a:t>Biologia</a:t>
            </a:r>
          </a:p>
        </p:txBody>
      </p:sp>
      <p:cxnSp>
        <p:nvCxnSpPr>
          <p:cNvPr id="4" name="Łącznik prostoliniowy 3"/>
          <p:cNvCxnSpPr/>
          <p:nvPr/>
        </p:nvCxnSpPr>
        <p:spPr bwMode="auto">
          <a:xfrm>
            <a:off x="10776520" y="1080000"/>
            <a:ext cx="0" cy="3357112"/>
          </a:xfrm>
          <a:prstGeom prst="line">
            <a:avLst/>
          </a:prstGeom>
          <a:noFill/>
          <a:ln w="920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5862566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"/>
          <p:cNvGrpSpPr/>
          <p:nvPr/>
        </p:nvGrpSpPr>
        <p:grpSpPr>
          <a:xfrm>
            <a:off x="1210969" y="4308228"/>
            <a:ext cx="9656624" cy="1930687"/>
            <a:chOff x="35496" y="4306626"/>
            <a:chExt cx="8913807" cy="1930687"/>
          </a:xfrm>
        </p:grpSpPr>
        <p:sp>
          <p:nvSpPr>
            <p:cNvPr id="3" name="Prostokąt 2"/>
            <p:cNvSpPr/>
            <p:nvPr/>
          </p:nvSpPr>
          <p:spPr bwMode="auto">
            <a:xfrm>
              <a:off x="3947687" y="5789833"/>
              <a:ext cx="652642" cy="419739"/>
            </a:xfrm>
            <a:prstGeom prst="rect">
              <a:avLst/>
            </a:prstGeom>
            <a:solidFill>
              <a:srgbClr val="FF0000">
                <a:alpha val="85000"/>
              </a:srgb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  <p:pic>
          <p:nvPicPr>
            <p:cNvPr id="15366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4306626"/>
              <a:ext cx="8913807" cy="1930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Prostokąt 10"/>
            <p:cNvSpPr/>
            <p:nvPr/>
          </p:nvSpPr>
          <p:spPr bwMode="auto">
            <a:xfrm>
              <a:off x="5286547" y="5789833"/>
              <a:ext cx="818109" cy="419739"/>
            </a:xfrm>
            <a:prstGeom prst="rect">
              <a:avLst/>
            </a:prstGeom>
            <a:solidFill>
              <a:srgbClr val="FF0000">
                <a:alpha val="45000"/>
              </a:srgbClr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  <p:grpSp>
          <p:nvGrpSpPr>
            <p:cNvPr id="15360" name="Grupa 15359"/>
            <p:cNvGrpSpPr/>
            <p:nvPr/>
          </p:nvGrpSpPr>
          <p:grpSpPr>
            <a:xfrm>
              <a:off x="4472756" y="5217915"/>
              <a:ext cx="417992" cy="268038"/>
              <a:chOff x="4399207" y="4749610"/>
              <a:chExt cx="418704" cy="288032"/>
            </a:xfrm>
          </p:grpSpPr>
          <p:sp>
            <p:nvSpPr>
              <p:cNvPr id="80" name="Łuk blokowy 79"/>
              <p:cNvSpPr/>
              <p:nvPr/>
            </p:nvSpPr>
            <p:spPr bwMode="auto">
              <a:xfrm rot="16200000">
                <a:off x="4536673" y="4756404"/>
                <a:ext cx="288032" cy="274444"/>
              </a:xfrm>
              <a:prstGeom prst="blockArc">
                <a:avLst>
                  <a:gd name="adj1" fmla="val 10800000"/>
                  <a:gd name="adj2" fmla="val 0"/>
                  <a:gd name="adj3" fmla="val 31941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1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81" name="Schemat blokowy: łącznik 80"/>
              <p:cNvSpPr/>
              <p:nvPr/>
            </p:nvSpPr>
            <p:spPr bwMode="auto">
              <a:xfrm>
                <a:off x="4399207" y="4849427"/>
                <a:ext cx="90000" cy="88397"/>
              </a:xfrm>
              <a:prstGeom prst="flowChartConnector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1000" b="1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21" name="Schemat blokowy: opóźnienie 7"/>
            <p:cNvSpPr>
              <a:spLocks noChangeAspect="1"/>
            </p:cNvSpPr>
            <p:nvPr/>
          </p:nvSpPr>
          <p:spPr bwMode="auto">
            <a:xfrm rot="16200000">
              <a:off x="6633964" y="5272727"/>
              <a:ext cx="284261" cy="142190"/>
            </a:xfrm>
            <a:custGeom>
              <a:avLst/>
              <a:gdLst>
                <a:gd name="connsiteX0" fmla="*/ 0 w 1008112"/>
                <a:gd name="connsiteY0" fmla="*/ 0 h 1224136"/>
                <a:gd name="connsiteX1" fmla="*/ 504056 w 1008112"/>
                <a:gd name="connsiteY1" fmla="*/ 0 h 1224136"/>
                <a:gd name="connsiteX2" fmla="*/ 1008112 w 1008112"/>
                <a:gd name="connsiteY2" fmla="*/ 612068 h 1224136"/>
                <a:gd name="connsiteX3" fmla="*/ 504056 w 1008112"/>
                <a:gd name="connsiteY3" fmla="*/ 1224136 h 1224136"/>
                <a:gd name="connsiteX4" fmla="*/ 0 w 1008112"/>
                <a:gd name="connsiteY4" fmla="*/ 1224136 h 1224136"/>
                <a:gd name="connsiteX5" fmla="*/ 0 w 1008112"/>
                <a:gd name="connsiteY5" fmla="*/ 0 h 1224136"/>
                <a:gd name="connsiteX0" fmla="*/ 0 w 1008112"/>
                <a:gd name="connsiteY0" fmla="*/ 0 h 1224136"/>
                <a:gd name="connsiteX1" fmla="*/ 504056 w 1008112"/>
                <a:gd name="connsiteY1" fmla="*/ 0 h 1224136"/>
                <a:gd name="connsiteX2" fmla="*/ 1008112 w 1008112"/>
                <a:gd name="connsiteY2" fmla="*/ 612068 h 1224136"/>
                <a:gd name="connsiteX3" fmla="*/ 504056 w 1008112"/>
                <a:gd name="connsiteY3" fmla="*/ 1224136 h 1224136"/>
                <a:gd name="connsiteX4" fmla="*/ 0 w 1008112"/>
                <a:gd name="connsiteY4" fmla="*/ 1224136 h 1224136"/>
                <a:gd name="connsiteX5" fmla="*/ 18226 w 1008112"/>
                <a:gd name="connsiteY5" fmla="*/ 546238 h 1224136"/>
                <a:gd name="connsiteX6" fmla="*/ 0 w 1008112"/>
                <a:gd name="connsiteY6" fmla="*/ 0 h 1224136"/>
                <a:gd name="connsiteX0" fmla="*/ 1972807 w 2980919"/>
                <a:gd name="connsiteY0" fmla="*/ 0 h 1224136"/>
                <a:gd name="connsiteX1" fmla="*/ 2476863 w 2980919"/>
                <a:gd name="connsiteY1" fmla="*/ 0 h 1224136"/>
                <a:gd name="connsiteX2" fmla="*/ 2980919 w 2980919"/>
                <a:gd name="connsiteY2" fmla="*/ 612068 h 1224136"/>
                <a:gd name="connsiteX3" fmla="*/ 2476863 w 2980919"/>
                <a:gd name="connsiteY3" fmla="*/ 1224136 h 1224136"/>
                <a:gd name="connsiteX4" fmla="*/ 1972807 w 2980919"/>
                <a:gd name="connsiteY4" fmla="*/ 1224136 h 1224136"/>
                <a:gd name="connsiteX5" fmla="*/ 0 w 2980919"/>
                <a:gd name="connsiteY5" fmla="*/ 531490 h 1224136"/>
                <a:gd name="connsiteX6" fmla="*/ 1972807 w 2980919"/>
                <a:gd name="connsiteY6" fmla="*/ 0 h 1224136"/>
                <a:gd name="connsiteX0" fmla="*/ 1972807 w 2980919"/>
                <a:gd name="connsiteY0" fmla="*/ 0 h 1224136"/>
                <a:gd name="connsiteX1" fmla="*/ 2476863 w 2980919"/>
                <a:gd name="connsiteY1" fmla="*/ 0 h 1224136"/>
                <a:gd name="connsiteX2" fmla="*/ 2980919 w 2980919"/>
                <a:gd name="connsiteY2" fmla="*/ 612068 h 1224136"/>
                <a:gd name="connsiteX3" fmla="*/ 2476863 w 2980919"/>
                <a:gd name="connsiteY3" fmla="*/ 1224136 h 1224136"/>
                <a:gd name="connsiteX4" fmla="*/ 1972807 w 2980919"/>
                <a:gd name="connsiteY4" fmla="*/ 1224136 h 1224136"/>
                <a:gd name="connsiteX5" fmla="*/ 0 w 2980919"/>
                <a:gd name="connsiteY5" fmla="*/ 531490 h 1224136"/>
                <a:gd name="connsiteX6" fmla="*/ 1972807 w 2980919"/>
                <a:gd name="connsiteY6" fmla="*/ 0 h 1224136"/>
                <a:gd name="connsiteX0" fmla="*/ 1972807 w 2980919"/>
                <a:gd name="connsiteY0" fmla="*/ 0 h 1224136"/>
                <a:gd name="connsiteX1" fmla="*/ 2476863 w 2980919"/>
                <a:gd name="connsiteY1" fmla="*/ 0 h 1224136"/>
                <a:gd name="connsiteX2" fmla="*/ 2980919 w 2980919"/>
                <a:gd name="connsiteY2" fmla="*/ 612068 h 1224136"/>
                <a:gd name="connsiteX3" fmla="*/ 2476863 w 2980919"/>
                <a:gd name="connsiteY3" fmla="*/ 1224136 h 1224136"/>
                <a:gd name="connsiteX4" fmla="*/ 1972807 w 2980919"/>
                <a:gd name="connsiteY4" fmla="*/ 1224136 h 1224136"/>
                <a:gd name="connsiteX5" fmla="*/ 0 w 2980919"/>
                <a:gd name="connsiteY5" fmla="*/ 531490 h 1224136"/>
                <a:gd name="connsiteX6" fmla="*/ 1972807 w 2980919"/>
                <a:gd name="connsiteY6" fmla="*/ 0 h 1224136"/>
                <a:gd name="connsiteX0" fmla="*/ 1972807 w 2980919"/>
                <a:gd name="connsiteY0" fmla="*/ 0 h 1224136"/>
                <a:gd name="connsiteX1" fmla="*/ 2476863 w 2980919"/>
                <a:gd name="connsiteY1" fmla="*/ 0 h 1224136"/>
                <a:gd name="connsiteX2" fmla="*/ 2980919 w 2980919"/>
                <a:gd name="connsiteY2" fmla="*/ 612068 h 1224136"/>
                <a:gd name="connsiteX3" fmla="*/ 2476863 w 2980919"/>
                <a:gd name="connsiteY3" fmla="*/ 1224136 h 1224136"/>
                <a:gd name="connsiteX4" fmla="*/ 1972807 w 2980919"/>
                <a:gd name="connsiteY4" fmla="*/ 1224136 h 1224136"/>
                <a:gd name="connsiteX5" fmla="*/ 0 w 2980919"/>
                <a:gd name="connsiteY5" fmla="*/ 531490 h 1224136"/>
                <a:gd name="connsiteX6" fmla="*/ 1972807 w 2980919"/>
                <a:gd name="connsiteY6" fmla="*/ 0 h 1224136"/>
                <a:gd name="connsiteX0" fmla="*/ 1610859 w 2618971"/>
                <a:gd name="connsiteY0" fmla="*/ 0 h 1224136"/>
                <a:gd name="connsiteX1" fmla="*/ 2114915 w 2618971"/>
                <a:gd name="connsiteY1" fmla="*/ 0 h 1224136"/>
                <a:gd name="connsiteX2" fmla="*/ 2618971 w 2618971"/>
                <a:gd name="connsiteY2" fmla="*/ 612068 h 1224136"/>
                <a:gd name="connsiteX3" fmla="*/ 2114915 w 2618971"/>
                <a:gd name="connsiteY3" fmla="*/ 1224136 h 1224136"/>
                <a:gd name="connsiteX4" fmla="*/ 1610859 w 2618971"/>
                <a:gd name="connsiteY4" fmla="*/ 1224136 h 1224136"/>
                <a:gd name="connsiteX5" fmla="*/ 0 w 2618971"/>
                <a:gd name="connsiteY5" fmla="*/ 575940 h 1224136"/>
                <a:gd name="connsiteX6" fmla="*/ 1610859 w 2618971"/>
                <a:gd name="connsiteY6" fmla="*/ 0 h 1224136"/>
                <a:gd name="connsiteX0" fmla="*/ 1610859 w 2618971"/>
                <a:gd name="connsiteY0" fmla="*/ 0 h 1224136"/>
                <a:gd name="connsiteX1" fmla="*/ 2114915 w 2618971"/>
                <a:gd name="connsiteY1" fmla="*/ 0 h 1224136"/>
                <a:gd name="connsiteX2" fmla="*/ 2618971 w 2618971"/>
                <a:gd name="connsiteY2" fmla="*/ 612068 h 1224136"/>
                <a:gd name="connsiteX3" fmla="*/ 2114915 w 2618971"/>
                <a:gd name="connsiteY3" fmla="*/ 1224136 h 1224136"/>
                <a:gd name="connsiteX4" fmla="*/ 1610859 w 2618971"/>
                <a:gd name="connsiteY4" fmla="*/ 1224136 h 1224136"/>
                <a:gd name="connsiteX5" fmla="*/ 0 w 2618971"/>
                <a:gd name="connsiteY5" fmla="*/ 575940 h 1224136"/>
                <a:gd name="connsiteX6" fmla="*/ 1610859 w 2618971"/>
                <a:gd name="connsiteY6" fmla="*/ 0 h 1224136"/>
                <a:gd name="connsiteX0" fmla="*/ 1617212 w 2625324"/>
                <a:gd name="connsiteY0" fmla="*/ 0 h 1224136"/>
                <a:gd name="connsiteX1" fmla="*/ 2121268 w 2625324"/>
                <a:gd name="connsiteY1" fmla="*/ 0 h 1224136"/>
                <a:gd name="connsiteX2" fmla="*/ 2625324 w 2625324"/>
                <a:gd name="connsiteY2" fmla="*/ 612068 h 1224136"/>
                <a:gd name="connsiteX3" fmla="*/ 2121268 w 2625324"/>
                <a:gd name="connsiteY3" fmla="*/ 1224136 h 1224136"/>
                <a:gd name="connsiteX4" fmla="*/ 1617212 w 2625324"/>
                <a:gd name="connsiteY4" fmla="*/ 1224136 h 1224136"/>
                <a:gd name="connsiteX5" fmla="*/ 0 w 2625324"/>
                <a:gd name="connsiteY5" fmla="*/ 601340 h 1224136"/>
                <a:gd name="connsiteX6" fmla="*/ 1617212 w 2625324"/>
                <a:gd name="connsiteY6" fmla="*/ 0 h 122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25324" h="1224136">
                  <a:moveTo>
                    <a:pt x="1617212" y="0"/>
                  </a:moveTo>
                  <a:lnTo>
                    <a:pt x="2121268" y="0"/>
                  </a:lnTo>
                  <a:cubicBezTo>
                    <a:pt x="2399650" y="0"/>
                    <a:pt x="2625324" y="274032"/>
                    <a:pt x="2625324" y="612068"/>
                  </a:cubicBezTo>
                  <a:cubicBezTo>
                    <a:pt x="2625324" y="950104"/>
                    <a:pt x="2399650" y="1224136"/>
                    <a:pt x="2121268" y="1224136"/>
                  </a:cubicBezTo>
                  <a:lnTo>
                    <a:pt x="1617212" y="1224136"/>
                  </a:lnTo>
                  <a:cubicBezTo>
                    <a:pt x="959610" y="993254"/>
                    <a:pt x="584264" y="1148288"/>
                    <a:pt x="0" y="601340"/>
                  </a:cubicBezTo>
                  <a:cubicBezTo>
                    <a:pt x="583858" y="55466"/>
                    <a:pt x="959610" y="177163"/>
                    <a:pt x="1617212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  <p:sp>
          <p:nvSpPr>
            <p:cNvPr id="119" name="Łuk blokowy 118"/>
            <p:cNvSpPr/>
            <p:nvPr/>
          </p:nvSpPr>
          <p:spPr bwMode="auto">
            <a:xfrm rot="16200000">
              <a:off x="6491945" y="5214945"/>
              <a:ext cx="268038" cy="273977"/>
            </a:xfrm>
            <a:prstGeom prst="blockArc">
              <a:avLst>
                <a:gd name="adj1" fmla="val 10800000"/>
                <a:gd name="adj2" fmla="val 0"/>
                <a:gd name="adj3" fmla="val 31941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  <p:grpSp>
          <p:nvGrpSpPr>
            <p:cNvPr id="15373" name="Grupa 15372"/>
            <p:cNvGrpSpPr>
              <a:grpSpLocks noChangeAspect="1"/>
            </p:cNvGrpSpPr>
            <p:nvPr/>
          </p:nvGrpSpPr>
          <p:grpSpPr>
            <a:xfrm>
              <a:off x="2006776" y="4768341"/>
              <a:ext cx="238739" cy="374372"/>
              <a:chOff x="2552367" y="5210369"/>
              <a:chExt cx="339349" cy="570861"/>
            </a:xfrm>
          </p:grpSpPr>
          <p:sp>
            <p:nvSpPr>
              <p:cNvPr id="15361" name="Schemat blokowy: opóźnienie 15360"/>
              <p:cNvSpPr/>
              <p:nvPr/>
            </p:nvSpPr>
            <p:spPr bwMode="auto">
              <a:xfrm rot="5400000">
                <a:off x="2542022" y="5431535"/>
                <a:ext cx="360040" cy="339349"/>
              </a:xfrm>
              <a:prstGeom prst="flowChartDelay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1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5362" name="Schemat blokowy: łącznik 15361"/>
              <p:cNvSpPr/>
              <p:nvPr/>
            </p:nvSpPr>
            <p:spPr bwMode="auto">
              <a:xfrm>
                <a:off x="2576321" y="5210369"/>
                <a:ext cx="291441" cy="21082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1000" b="1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5368" name="Łącznik prostoliniowy 15367"/>
              <p:cNvCxnSpPr>
                <a:stCxn id="15361" idx="1"/>
                <a:endCxn id="15361" idx="3"/>
              </p:cNvCxnSpPr>
              <p:nvPr/>
            </p:nvCxnSpPr>
            <p:spPr bwMode="auto">
              <a:xfrm>
                <a:off x="2722042" y="5421190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72" name="Grupa 171"/>
            <p:cNvGrpSpPr>
              <a:grpSpLocks noChangeAspect="1"/>
            </p:cNvGrpSpPr>
            <p:nvPr/>
          </p:nvGrpSpPr>
          <p:grpSpPr>
            <a:xfrm>
              <a:off x="4025911" y="4768341"/>
              <a:ext cx="238739" cy="374372"/>
              <a:chOff x="2552367" y="5210369"/>
              <a:chExt cx="339349" cy="570861"/>
            </a:xfrm>
          </p:grpSpPr>
          <p:sp>
            <p:nvSpPr>
              <p:cNvPr id="173" name="Schemat blokowy: opóźnienie 172"/>
              <p:cNvSpPr/>
              <p:nvPr/>
            </p:nvSpPr>
            <p:spPr bwMode="auto">
              <a:xfrm rot="5400000">
                <a:off x="2542022" y="5431535"/>
                <a:ext cx="360040" cy="339349"/>
              </a:xfrm>
              <a:prstGeom prst="flowChartDelay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1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4" name="Schemat blokowy: łącznik 173"/>
              <p:cNvSpPr/>
              <p:nvPr/>
            </p:nvSpPr>
            <p:spPr bwMode="auto">
              <a:xfrm>
                <a:off x="2576321" y="5210369"/>
                <a:ext cx="291441" cy="21082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1000" b="1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75" name="Łącznik prostoliniowy 174"/>
              <p:cNvCxnSpPr>
                <a:stCxn id="173" idx="1"/>
                <a:endCxn id="173" idx="3"/>
              </p:cNvCxnSpPr>
              <p:nvPr/>
            </p:nvCxnSpPr>
            <p:spPr bwMode="auto">
              <a:xfrm>
                <a:off x="2722042" y="5421190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76" name="Grupa 175"/>
            <p:cNvGrpSpPr>
              <a:grpSpLocks noChangeAspect="1"/>
            </p:cNvGrpSpPr>
            <p:nvPr/>
          </p:nvGrpSpPr>
          <p:grpSpPr>
            <a:xfrm>
              <a:off x="3372601" y="4768341"/>
              <a:ext cx="238739" cy="374372"/>
              <a:chOff x="2552367" y="5210369"/>
              <a:chExt cx="339349" cy="570861"/>
            </a:xfrm>
          </p:grpSpPr>
          <p:sp>
            <p:nvSpPr>
              <p:cNvPr id="177" name="Schemat blokowy: opóźnienie 176"/>
              <p:cNvSpPr/>
              <p:nvPr/>
            </p:nvSpPr>
            <p:spPr bwMode="auto">
              <a:xfrm rot="5400000">
                <a:off x="2542022" y="5431535"/>
                <a:ext cx="360040" cy="339349"/>
              </a:xfrm>
              <a:prstGeom prst="flowChartDelay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1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78" name="Schemat blokowy: łącznik 177"/>
              <p:cNvSpPr/>
              <p:nvPr/>
            </p:nvSpPr>
            <p:spPr bwMode="auto">
              <a:xfrm>
                <a:off x="2576321" y="5210369"/>
                <a:ext cx="291441" cy="21082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1000" b="1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79" name="Łącznik prostoliniowy 178"/>
              <p:cNvCxnSpPr>
                <a:stCxn id="177" idx="1"/>
                <a:endCxn id="177" idx="3"/>
              </p:cNvCxnSpPr>
              <p:nvPr/>
            </p:nvCxnSpPr>
            <p:spPr bwMode="auto">
              <a:xfrm>
                <a:off x="2722042" y="5421190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81" name="Grupa 180"/>
            <p:cNvGrpSpPr>
              <a:grpSpLocks noChangeAspect="1"/>
            </p:cNvGrpSpPr>
            <p:nvPr/>
          </p:nvGrpSpPr>
          <p:grpSpPr>
            <a:xfrm>
              <a:off x="2725631" y="4768341"/>
              <a:ext cx="238739" cy="374372"/>
              <a:chOff x="2552367" y="5210369"/>
              <a:chExt cx="339349" cy="570861"/>
            </a:xfrm>
          </p:grpSpPr>
          <p:sp>
            <p:nvSpPr>
              <p:cNvPr id="182" name="Schemat blokowy: opóźnienie 181"/>
              <p:cNvSpPr/>
              <p:nvPr/>
            </p:nvSpPr>
            <p:spPr bwMode="auto">
              <a:xfrm rot="5400000">
                <a:off x="2542022" y="5431535"/>
                <a:ext cx="360040" cy="339349"/>
              </a:xfrm>
              <a:prstGeom prst="flowChartDelay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1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3" name="Schemat blokowy: łącznik 182"/>
              <p:cNvSpPr/>
              <p:nvPr/>
            </p:nvSpPr>
            <p:spPr bwMode="auto">
              <a:xfrm>
                <a:off x="2576321" y="5210369"/>
                <a:ext cx="291441" cy="21082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1000" b="1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84" name="Łącznik prostoliniowy 183"/>
              <p:cNvCxnSpPr>
                <a:stCxn id="182" idx="1"/>
                <a:endCxn id="182" idx="3"/>
              </p:cNvCxnSpPr>
              <p:nvPr/>
            </p:nvCxnSpPr>
            <p:spPr bwMode="auto">
              <a:xfrm>
                <a:off x="2722042" y="5421190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85" name="Grupa 184"/>
            <p:cNvGrpSpPr>
              <a:grpSpLocks noChangeAspect="1"/>
            </p:cNvGrpSpPr>
            <p:nvPr/>
          </p:nvGrpSpPr>
          <p:grpSpPr>
            <a:xfrm>
              <a:off x="4685880" y="4768341"/>
              <a:ext cx="238739" cy="374372"/>
              <a:chOff x="2552367" y="5210369"/>
              <a:chExt cx="339349" cy="570861"/>
            </a:xfrm>
          </p:grpSpPr>
          <p:sp>
            <p:nvSpPr>
              <p:cNvPr id="186" name="Schemat blokowy: opóźnienie 185"/>
              <p:cNvSpPr/>
              <p:nvPr/>
            </p:nvSpPr>
            <p:spPr bwMode="auto">
              <a:xfrm rot="5400000">
                <a:off x="2542022" y="5431535"/>
                <a:ext cx="360040" cy="339349"/>
              </a:xfrm>
              <a:prstGeom prst="flowChartDelay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1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87" name="Schemat blokowy: łącznik 186"/>
              <p:cNvSpPr/>
              <p:nvPr/>
            </p:nvSpPr>
            <p:spPr bwMode="auto">
              <a:xfrm>
                <a:off x="2556481" y="5210369"/>
                <a:ext cx="291441" cy="21082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1000" b="1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188" name="Łącznik prostoliniowy 187"/>
              <p:cNvCxnSpPr/>
              <p:nvPr/>
            </p:nvCxnSpPr>
            <p:spPr bwMode="auto">
              <a:xfrm>
                <a:off x="2658836" y="5421190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92" name="Łuk blokowy 191"/>
            <p:cNvSpPr/>
            <p:nvPr/>
          </p:nvSpPr>
          <p:spPr bwMode="auto">
            <a:xfrm rot="16200000">
              <a:off x="5195801" y="5217058"/>
              <a:ext cx="268038" cy="273977"/>
            </a:xfrm>
            <a:prstGeom prst="blockArc">
              <a:avLst>
                <a:gd name="adj1" fmla="val 10800000"/>
                <a:gd name="adj2" fmla="val 0"/>
                <a:gd name="adj3" fmla="val 31941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  <p:sp>
          <p:nvSpPr>
            <p:cNvPr id="193" name="Schemat blokowy: opóźnienie 7"/>
            <p:cNvSpPr>
              <a:spLocks noChangeAspect="1"/>
            </p:cNvSpPr>
            <p:nvPr/>
          </p:nvSpPr>
          <p:spPr bwMode="auto">
            <a:xfrm rot="16200000">
              <a:off x="5337820" y="5280837"/>
              <a:ext cx="284261" cy="142190"/>
            </a:xfrm>
            <a:custGeom>
              <a:avLst/>
              <a:gdLst>
                <a:gd name="connsiteX0" fmla="*/ 0 w 1008112"/>
                <a:gd name="connsiteY0" fmla="*/ 0 h 1224136"/>
                <a:gd name="connsiteX1" fmla="*/ 504056 w 1008112"/>
                <a:gd name="connsiteY1" fmla="*/ 0 h 1224136"/>
                <a:gd name="connsiteX2" fmla="*/ 1008112 w 1008112"/>
                <a:gd name="connsiteY2" fmla="*/ 612068 h 1224136"/>
                <a:gd name="connsiteX3" fmla="*/ 504056 w 1008112"/>
                <a:gd name="connsiteY3" fmla="*/ 1224136 h 1224136"/>
                <a:gd name="connsiteX4" fmla="*/ 0 w 1008112"/>
                <a:gd name="connsiteY4" fmla="*/ 1224136 h 1224136"/>
                <a:gd name="connsiteX5" fmla="*/ 0 w 1008112"/>
                <a:gd name="connsiteY5" fmla="*/ 0 h 1224136"/>
                <a:gd name="connsiteX0" fmla="*/ 0 w 1008112"/>
                <a:gd name="connsiteY0" fmla="*/ 0 h 1224136"/>
                <a:gd name="connsiteX1" fmla="*/ 504056 w 1008112"/>
                <a:gd name="connsiteY1" fmla="*/ 0 h 1224136"/>
                <a:gd name="connsiteX2" fmla="*/ 1008112 w 1008112"/>
                <a:gd name="connsiteY2" fmla="*/ 612068 h 1224136"/>
                <a:gd name="connsiteX3" fmla="*/ 504056 w 1008112"/>
                <a:gd name="connsiteY3" fmla="*/ 1224136 h 1224136"/>
                <a:gd name="connsiteX4" fmla="*/ 0 w 1008112"/>
                <a:gd name="connsiteY4" fmla="*/ 1224136 h 1224136"/>
                <a:gd name="connsiteX5" fmla="*/ 18226 w 1008112"/>
                <a:gd name="connsiteY5" fmla="*/ 546238 h 1224136"/>
                <a:gd name="connsiteX6" fmla="*/ 0 w 1008112"/>
                <a:gd name="connsiteY6" fmla="*/ 0 h 1224136"/>
                <a:gd name="connsiteX0" fmla="*/ 1972807 w 2980919"/>
                <a:gd name="connsiteY0" fmla="*/ 0 h 1224136"/>
                <a:gd name="connsiteX1" fmla="*/ 2476863 w 2980919"/>
                <a:gd name="connsiteY1" fmla="*/ 0 h 1224136"/>
                <a:gd name="connsiteX2" fmla="*/ 2980919 w 2980919"/>
                <a:gd name="connsiteY2" fmla="*/ 612068 h 1224136"/>
                <a:gd name="connsiteX3" fmla="*/ 2476863 w 2980919"/>
                <a:gd name="connsiteY3" fmla="*/ 1224136 h 1224136"/>
                <a:gd name="connsiteX4" fmla="*/ 1972807 w 2980919"/>
                <a:gd name="connsiteY4" fmla="*/ 1224136 h 1224136"/>
                <a:gd name="connsiteX5" fmla="*/ 0 w 2980919"/>
                <a:gd name="connsiteY5" fmla="*/ 531490 h 1224136"/>
                <a:gd name="connsiteX6" fmla="*/ 1972807 w 2980919"/>
                <a:gd name="connsiteY6" fmla="*/ 0 h 1224136"/>
                <a:gd name="connsiteX0" fmla="*/ 1972807 w 2980919"/>
                <a:gd name="connsiteY0" fmla="*/ 0 h 1224136"/>
                <a:gd name="connsiteX1" fmla="*/ 2476863 w 2980919"/>
                <a:gd name="connsiteY1" fmla="*/ 0 h 1224136"/>
                <a:gd name="connsiteX2" fmla="*/ 2980919 w 2980919"/>
                <a:gd name="connsiteY2" fmla="*/ 612068 h 1224136"/>
                <a:gd name="connsiteX3" fmla="*/ 2476863 w 2980919"/>
                <a:gd name="connsiteY3" fmla="*/ 1224136 h 1224136"/>
                <a:gd name="connsiteX4" fmla="*/ 1972807 w 2980919"/>
                <a:gd name="connsiteY4" fmla="*/ 1224136 h 1224136"/>
                <a:gd name="connsiteX5" fmla="*/ 0 w 2980919"/>
                <a:gd name="connsiteY5" fmla="*/ 531490 h 1224136"/>
                <a:gd name="connsiteX6" fmla="*/ 1972807 w 2980919"/>
                <a:gd name="connsiteY6" fmla="*/ 0 h 1224136"/>
                <a:gd name="connsiteX0" fmla="*/ 1972807 w 2980919"/>
                <a:gd name="connsiteY0" fmla="*/ 0 h 1224136"/>
                <a:gd name="connsiteX1" fmla="*/ 2476863 w 2980919"/>
                <a:gd name="connsiteY1" fmla="*/ 0 h 1224136"/>
                <a:gd name="connsiteX2" fmla="*/ 2980919 w 2980919"/>
                <a:gd name="connsiteY2" fmla="*/ 612068 h 1224136"/>
                <a:gd name="connsiteX3" fmla="*/ 2476863 w 2980919"/>
                <a:gd name="connsiteY3" fmla="*/ 1224136 h 1224136"/>
                <a:gd name="connsiteX4" fmla="*/ 1972807 w 2980919"/>
                <a:gd name="connsiteY4" fmla="*/ 1224136 h 1224136"/>
                <a:gd name="connsiteX5" fmla="*/ 0 w 2980919"/>
                <a:gd name="connsiteY5" fmla="*/ 531490 h 1224136"/>
                <a:gd name="connsiteX6" fmla="*/ 1972807 w 2980919"/>
                <a:gd name="connsiteY6" fmla="*/ 0 h 1224136"/>
                <a:gd name="connsiteX0" fmla="*/ 1972807 w 2980919"/>
                <a:gd name="connsiteY0" fmla="*/ 0 h 1224136"/>
                <a:gd name="connsiteX1" fmla="*/ 2476863 w 2980919"/>
                <a:gd name="connsiteY1" fmla="*/ 0 h 1224136"/>
                <a:gd name="connsiteX2" fmla="*/ 2980919 w 2980919"/>
                <a:gd name="connsiteY2" fmla="*/ 612068 h 1224136"/>
                <a:gd name="connsiteX3" fmla="*/ 2476863 w 2980919"/>
                <a:gd name="connsiteY3" fmla="*/ 1224136 h 1224136"/>
                <a:gd name="connsiteX4" fmla="*/ 1972807 w 2980919"/>
                <a:gd name="connsiteY4" fmla="*/ 1224136 h 1224136"/>
                <a:gd name="connsiteX5" fmla="*/ 0 w 2980919"/>
                <a:gd name="connsiteY5" fmla="*/ 531490 h 1224136"/>
                <a:gd name="connsiteX6" fmla="*/ 1972807 w 2980919"/>
                <a:gd name="connsiteY6" fmla="*/ 0 h 1224136"/>
                <a:gd name="connsiteX0" fmla="*/ 1610859 w 2618971"/>
                <a:gd name="connsiteY0" fmla="*/ 0 h 1224136"/>
                <a:gd name="connsiteX1" fmla="*/ 2114915 w 2618971"/>
                <a:gd name="connsiteY1" fmla="*/ 0 h 1224136"/>
                <a:gd name="connsiteX2" fmla="*/ 2618971 w 2618971"/>
                <a:gd name="connsiteY2" fmla="*/ 612068 h 1224136"/>
                <a:gd name="connsiteX3" fmla="*/ 2114915 w 2618971"/>
                <a:gd name="connsiteY3" fmla="*/ 1224136 h 1224136"/>
                <a:gd name="connsiteX4" fmla="*/ 1610859 w 2618971"/>
                <a:gd name="connsiteY4" fmla="*/ 1224136 h 1224136"/>
                <a:gd name="connsiteX5" fmla="*/ 0 w 2618971"/>
                <a:gd name="connsiteY5" fmla="*/ 575940 h 1224136"/>
                <a:gd name="connsiteX6" fmla="*/ 1610859 w 2618971"/>
                <a:gd name="connsiteY6" fmla="*/ 0 h 1224136"/>
                <a:gd name="connsiteX0" fmla="*/ 1610859 w 2618971"/>
                <a:gd name="connsiteY0" fmla="*/ 0 h 1224136"/>
                <a:gd name="connsiteX1" fmla="*/ 2114915 w 2618971"/>
                <a:gd name="connsiteY1" fmla="*/ 0 h 1224136"/>
                <a:gd name="connsiteX2" fmla="*/ 2618971 w 2618971"/>
                <a:gd name="connsiteY2" fmla="*/ 612068 h 1224136"/>
                <a:gd name="connsiteX3" fmla="*/ 2114915 w 2618971"/>
                <a:gd name="connsiteY3" fmla="*/ 1224136 h 1224136"/>
                <a:gd name="connsiteX4" fmla="*/ 1610859 w 2618971"/>
                <a:gd name="connsiteY4" fmla="*/ 1224136 h 1224136"/>
                <a:gd name="connsiteX5" fmla="*/ 0 w 2618971"/>
                <a:gd name="connsiteY5" fmla="*/ 575940 h 1224136"/>
                <a:gd name="connsiteX6" fmla="*/ 1610859 w 2618971"/>
                <a:gd name="connsiteY6" fmla="*/ 0 h 1224136"/>
                <a:gd name="connsiteX0" fmla="*/ 1617212 w 2625324"/>
                <a:gd name="connsiteY0" fmla="*/ 0 h 1224136"/>
                <a:gd name="connsiteX1" fmla="*/ 2121268 w 2625324"/>
                <a:gd name="connsiteY1" fmla="*/ 0 h 1224136"/>
                <a:gd name="connsiteX2" fmla="*/ 2625324 w 2625324"/>
                <a:gd name="connsiteY2" fmla="*/ 612068 h 1224136"/>
                <a:gd name="connsiteX3" fmla="*/ 2121268 w 2625324"/>
                <a:gd name="connsiteY3" fmla="*/ 1224136 h 1224136"/>
                <a:gd name="connsiteX4" fmla="*/ 1617212 w 2625324"/>
                <a:gd name="connsiteY4" fmla="*/ 1224136 h 1224136"/>
                <a:gd name="connsiteX5" fmla="*/ 0 w 2625324"/>
                <a:gd name="connsiteY5" fmla="*/ 601340 h 1224136"/>
                <a:gd name="connsiteX6" fmla="*/ 1617212 w 2625324"/>
                <a:gd name="connsiteY6" fmla="*/ 0 h 122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25324" h="1224136">
                  <a:moveTo>
                    <a:pt x="1617212" y="0"/>
                  </a:moveTo>
                  <a:lnTo>
                    <a:pt x="2121268" y="0"/>
                  </a:lnTo>
                  <a:cubicBezTo>
                    <a:pt x="2399650" y="0"/>
                    <a:pt x="2625324" y="274032"/>
                    <a:pt x="2625324" y="612068"/>
                  </a:cubicBezTo>
                  <a:cubicBezTo>
                    <a:pt x="2625324" y="950104"/>
                    <a:pt x="2399650" y="1224136"/>
                    <a:pt x="2121268" y="1224136"/>
                  </a:cubicBezTo>
                  <a:lnTo>
                    <a:pt x="1617212" y="1224136"/>
                  </a:lnTo>
                  <a:cubicBezTo>
                    <a:pt x="959610" y="993254"/>
                    <a:pt x="584264" y="1148288"/>
                    <a:pt x="0" y="601340"/>
                  </a:cubicBezTo>
                  <a:cubicBezTo>
                    <a:pt x="583858" y="55466"/>
                    <a:pt x="959610" y="177163"/>
                    <a:pt x="1617212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  <p:sp>
          <p:nvSpPr>
            <p:cNvPr id="194" name="Schemat blokowy: łącznik 193"/>
            <p:cNvSpPr/>
            <p:nvPr/>
          </p:nvSpPr>
          <p:spPr bwMode="auto">
            <a:xfrm>
              <a:off x="5048815" y="5310801"/>
              <a:ext cx="89847" cy="82261"/>
            </a:xfrm>
            <a:prstGeom prst="flowChartConnector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  <p:grpSp>
          <p:nvGrpSpPr>
            <p:cNvPr id="15374" name="Grupa 15373"/>
            <p:cNvGrpSpPr/>
            <p:nvPr/>
          </p:nvGrpSpPr>
          <p:grpSpPr>
            <a:xfrm>
              <a:off x="5768895" y="5209801"/>
              <a:ext cx="502232" cy="284261"/>
              <a:chOff x="5176178" y="5429571"/>
              <a:chExt cx="503088" cy="305465"/>
            </a:xfrm>
          </p:grpSpPr>
          <p:sp>
            <p:nvSpPr>
              <p:cNvPr id="195" name="Łuk blokowy 194"/>
              <p:cNvSpPr/>
              <p:nvPr/>
            </p:nvSpPr>
            <p:spPr bwMode="auto">
              <a:xfrm rot="16200000">
                <a:off x="5313646" y="5447355"/>
                <a:ext cx="288032" cy="274444"/>
              </a:xfrm>
              <a:prstGeom prst="blockArc">
                <a:avLst>
                  <a:gd name="adj1" fmla="val 10800000"/>
                  <a:gd name="adj2" fmla="val 0"/>
                  <a:gd name="adj3" fmla="val 31941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1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6" name="Schemat blokowy: opóźnienie 7"/>
              <p:cNvSpPr>
                <a:spLocks noChangeAspect="1"/>
              </p:cNvSpPr>
              <p:nvPr/>
            </p:nvSpPr>
            <p:spPr bwMode="auto">
              <a:xfrm rot="16200000">
                <a:off x="5455317" y="5511088"/>
                <a:ext cx="305465" cy="142432"/>
              </a:xfrm>
              <a:custGeom>
                <a:avLst/>
                <a:gdLst>
                  <a:gd name="connsiteX0" fmla="*/ 0 w 1008112"/>
                  <a:gd name="connsiteY0" fmla="*/ 0 h 1224136"/>
                  <a:gd name="connsiteX1" fmla="*/ 504056 w 1008112"/>
                  <a:gd name="connsiteY1" fmla="*/ 0 h 1224136"/>
                  <a:gd name="connsiteX2" fmla="*/ 1008112 w 1008112"/>
                  <a:gd name="connsiteY2" fmla="*/ 612068 h 1224136"/>
                  <a:gd name="connsiteX3" fmla="*/ 504056 w 1008112"/>
                  <a:gd name="connsiteY3" fmla="*/ 1224136 h 1224136"/>
                  <a:gd name="connsiteX4" fmla="*/ 0 w 1008112"/>
                  <a:gd name="connsiteY4" fmla="*/ 1224136 h 1224136"/>
                  <a:gd name="connsiteX5" fmla="*/ 0 w 1008112"/>
                  <a:gd name="connsiteY5" fmla="*/ 0 h 1224136"/>
                  <a:gd name="connsiteX0" fmla="*/ 0 w 1008112"/>
                  <a:gd name="connsiteY0" fmla="*/ 0 h 1224136"/>
                  <a:gd name="connsiteX1" fmla="*/ 504056 w 1008112"/>
                  <a:gd name="connsiteY1" fmla="*/ 0 h 1224136"/>
                  <a:gd name="connsiteX2" fmla="*/ 1008112 w 1008112"/>
                  <a:gd name="connsiteY2" fmla="*/ 612068 h 1224136"/>
                  <a:gd name="connsiteX3" fmla="*/ 504056 w 1008112"/>
                  <a:gd name="connsiteY3" fmla="*/ 1224136 h 1224136"/>
                  <a:gd name="connsiteX4" fmla="*/ 0 w 1008112"/>
                  <a:gd name="connsiteY4" fmla="*/ 1224136 h 1224136"/>
                  <a:gd name="connsiteX5" fmla="*/ 18226 w 1008112"/>
                  <a:gd name="connsiteY5" fmla="*/ 546238 h 1224136"/>
                  <a:gd name="connsiteX6" fmla="*/ 0 w 1008112"/>
                  <a:gd name="connsiteY6" fmla="*/ 0 h 1224136"/>
                  <a:gd name="connsiteX0" fmla="*/ 1972807 w 2980919"/>
                  <a:gd name="connsiteY0" fmla="*/ 0 h 1224136"/>
                  <a:gd name="connsiteX1" fmla="*/ 2476863 w 2980919"/>
                  <a:gd name="connsiteY1" fmla="*/ 0 h 1224136"/>
                  <a:gd name="connsiteX2" fmla="*/ 2980919 w 2980919"/>
                  <a:gd name="connsiteY2" fmla="*/ 612068 h 1224136"/>
                  <a:gd name="connsiteX3" fmla="*/ 2476863 w 2980919"/>
                  <a:gd name="connsiteY3" fmla="*/ 1224136 h 1224136"/>
                  <a:gd name="connsiteX4" fmla="*/ 1972807 w 2980919"/>
                  <a:gd name="connsiteY4" fmla="*/ 1224136 h 1224136"/>
                  <a:gd name="connsiteX5" fmla="*/ 0 w 2980919"/>
                  <a:gd name="connsiteY5" fmla="*/ 531490 h 1224136"/>
                  <a:gd name="connsiteX6" fmla="*/ 1972807 w 2980919"/>
                  <a:gd name="connsiteY6" fmla="*/ 0 h 1224136"/>
                  <a:gd name="connsiteX0" fmla="*/ 1972807 w 2980919"/>
                  <a:gd name="connsiteY0" fmla="*/ 0 h 1224136"/>
                  <a:gd name="connsiteX1" fmla="*/ 2476863 w 2980919"/>
                  <a:gd name="connsiteY1" fmla="*/ 0 h 1224136"/>
                  <a:gd name="connsiteX2" fmla="*/ 2980919 w 2980919"/>
                  <a:gd name="connsiteY2" fmla="*/ 612068 h 1224136"/>
                  <a:gd name="connsiteX3" fmla="*/ 2476863 w 2980919"/>
                  <a:gd name="connsiteY3" fmla="*/ 1224136 h 1224136"/>
                  <a:gd name="connsiteX4" fmla="*/ 1972807 w 2980919"/>
                  <a:gd name="connsiteY4" fmla="*/ 1224136 h 1224136"/>
                  <a:gd name="connsiteX5" fmla="*/ 0 w 2980919"/>
                  <a:gd name="connsiteY5" fmla="*/ 531490 h 1224136"/>
                  <a:gd name="connsiteX6" fmla="*/ 1972807 w 2980919"/>
                  <a:gd name="connsiteY6" fmla="*/ 0 h 1224136"/>
                  <a:gd name="connsiteX0" fmla="*/ 1972807 w 2980919"/>
                  <a:gd name="connsiteY0" fmla="*/ 0 h 1224136"/>
                  <a:gd name="connsiteX1" fmla="*/ 2476863 w 2980919"/>
                  <a:gd name="connsiteY1" fmla="*/ 0 h 1224136"/>
                  <a:gd name="connsiteX2" fmla="*/ 2980919 w 2980919"/>
                  <a:gd name="connsiteY2" fmla="*/ 612068 h 1224136"/>
                  <a:gd name="connsiteX3" fmla="*/ 2476863 w 2980919"/>
                  <a:gd name="connsiteY3" fmla="*/ 1224136 h 1224136"/>
                  <a:gd name="connsiteX4" fmla="*/ 1972807 w 2980919"/>
                  <a:gd name="connsiteY4" fmla="*/ 1224136 h 1224136"/>
                  <a:gd name="connsiteX5" fmla="*/ 0 w 2980919"/>
                  <a:gd name="connsiteY5" fmla="*/ 531490 h 1224136"/>
                  <a:gd name="connsiteX6" fmla="*/ 1972807 w 2980919"/>
                  <a:gd name="connsiteY6" fmla="*/ 0 h 1224136"/>
                  <a:gd name="connsiteX0" fmla="*/ 1972807 w 2980919"/>
                  <a:gd name="connsiteY0" fmla="*/ 0 h 1224136"/>
                  <a:gd name="connsiteX1" fmla="*/ 2476863 w 2980919"/>
                  <a:gd name="connsiteY1" fmla="*/ 0 h 1224136"/>
                  <a:gd name="connsiteX2" fmla="*/ 2980919 w 2980919"/>
                  <a:gd name="connsiteY2" fmla="*/ 612068 h 1224136"/>
                  <a:gd name="connsiteX3" fmla="*/ 2476863 w 2980919"/>
                  <a:gd name="connsiteY3" fmla="*/ 1224136 h 1224136"/>
                  <a:gd name="connsiteX4" fmla="*/ 1972807 w 2980919"/>
                  <a:gd name="connsiteY4" fmla="*/ 1224136 h 1224136"/>
                  <a:gd name="connsiteX5" fmla="*/ 0 w 2980919"/>
                  <a:gd name="connsiteY5" fmla="*/ 531490 h 1224136"/>
                  <a:gd name="connsiteX6" fmla="*/ 1972807 w 2980919"/>
                  <a:gd name="connsiteY6" fmla="*/ 0 h 1224136"/>
                  <a:gd name="connsiteX0" fmla="*/ 1610859 w 2618971"/>
                  <a:gd name="connsiteY0" fmla="*/ 0 h 1224136"/>
                  <a:gd name="connsiteX1" fmla="*/ 2114915 w 2618971"/>
                  <a:gd name="connsiteY1" fmla="*/ 0 h 1224136"/>
                  <a:gd name="connsiteX2" fmla="*/ 2618971 w 2618971"/>
                  <a:gd name="connsiteY2" fmla="*/ 612068 h 1224136"/>
                  <a:gd name="connsiteX3" fmla="*/ 2114915 w 2618971"/>
                  <a:gd name="connsiteY3" fmla="*/ 1224136 h 1224136"/>
                  <a:gd name="connsiteX4" fmla="*/ 1610859 w 2618971"/>
                  <a:gd name="connsiteY4" fmla="*/ 1224136 h 1224136"/>
                  <a:gd name="connsiteX5" fmla="*/ 0 w 2618971"/>
                  <a:gd name="connsiteY5" fmla="*/ 575940 h 1224136"/>
                  <a:gd name="connsiteX6" fmla="*/ 1610859 w 2618971"/>
                  <a:gd name="connsiteY6" fmla="*/ 0 h 1224136"/>
                  <a:gd name="connsiteX0" fmla="*/ 1610859 w 2618971"/>
                  <a:gd name="connsiteY0" fmla="*/ 0 h 1224136"/>
                  <a:gd name="connsiteX1" fmla="*/ 2114915 w 2618971"/>
                  <a:gd name="connsiteY1" fmla="*/ 0 h 1224136"/>
                  <a:gd name="connsiteX2" fmla="*/ 2618971 w 2618971"/>
                  <a:gd name="connsiteY2" fmla="*/ 612068 h 1224136"/>
                  <a:gd name="connsiteX3" fmla="*/ 2114915 w 2618971"/>
                  <a:gd name="connsiteY3" fmla="*/ 1224136 h 1224136"/>
                  <a:gd name="connsiteX4" fmla="*/ 1610859 w 2618971"/>
                  <a:gd name="connsiteY4" fmla="*/ 1224136 h 1224136"/>
                  <a:gd name="connsiteX5" fmla="*/ 0 w 2618971"/>
                  <a:gd name="connsiteY5" fmla="*/ 575940 h 1224136"/>
                  <a:gd name="connsiteX6" fmla="*/ 1610859 w 2618971"/>
                  <a:gd name="connsiteY6" fmla="*/ 0 h 1224136"/>
                  <a:gd name="connsiteX0" fmla="*/ 1617212 w 2625324"/>
                  <a:gd name="connsiteY0" fmla="*/ 0 h 1224136"/>
                  <a:gd name="connsiteX1" fmla="*/ 2121268 w 2625324"/>
                  <a:gd name="connsiteY1" fmla="*/ 0 h 1224136"/>
                  <a:gd name="connsiteX2" fmla="*/ 2625324 w 2625324"/>
                  <a:gd name="connsiteY2" fmla="*/ 612068 h 1224136"/>
                  <a:gd name="connsiteX3" fmla="*/ 2121268 w 2625324"/>
                  <a:gd name="connsiteY3" fmla="*/ 1224136 h 1224136"/>
                  <a:gd name="connsiteX4" fmla="*/ 1617212 w 2625324"/>
                  <a:gd name="connsiteY4" fmla="*/ 1224136 h 1224136"/>
                  <a:gd name="connsiteX5" fmla="*/ 0 w 2625324"/>
                  <a:gd name="connsiteY5" fmla="*/ 601340 h 1224136"/>
                  <a:gd name="connsiteX6" fmla="*/ 1617212 w 2625324"/>
                  <a:gd name="connsiteY6" fmla="*/ 0 h 1224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25324" h="1224136">
                    <a:moveTo>
                      <a:pt x="1617212" y="0"/>
                    </a:moveTo>
                    <a:lnTo>
                      <a:pt x="2121268" y="0"/>
                    </a:lnTo>
                    <a:cubicBezTo>
                      <a:pt x="2399650" y="0"/>
                      <a:pt x="2625324" y="274032"/>
                      <a:pt x="2625324" y="612068"/>
                    </a:cubicBezTo>
                    <a:cubicBezTo>
                      <a:pt x="2625324" y="950104"/>
                      <a:pt x="2399650" y="1224136"/>
                      <a:pt x="2121268" y="1224136"/>
                    </a:cubicBezTo>
                    <a:lnTo>
                      <a:pt x="1617212" y="1224136"/>
                    </a:lnTo>
                    <a:cubicBezTo>
                      <a:pt x="959610" y="993254"/>
                      <a:pt x="584264" y="1148288"/>
                      <a:pt x="0" y="601340"/>
                    </a:cubicBezTo>
                    <a:cubicBezTo>
                      <a:pt x="583858" y="55466"/>
                      <a:pt x="959610" y="177163"/>
                      <a:pt x="1617212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1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197" name="Schemat blokowy: łącznik 196"/>
              <p:cNvSpPr/>
              <p:nvPr/>
            </p:nvSpPr>
            <p:spPr bwMode="auto">
              <a:xfrm>
                <a:off x="5176178" y="5538105"/>
                <a:ext cx="90000" cy="88397"/>
              </a:xfrm>
              <a:prstGeom prst="flowChartConnector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10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99" name="Grupa 198"/>
            <p:cNvGrpSpPr>
              <a:grpSpLocks noChangeAspect="1"/>
            </p:cNvGrpSpPr>
            <p:nvPr/>
          </p:nvGrpSpPr>
          <p:grpSpPr>
            <a:xfrm>
              <a:off x="5343849" y="4768341"/>
              <a:ext cx="238739" cy="374372"/>
              <a:chOff x="2552367" y="5210369"/>
              <a:chExt cx="339349" cy="570861"/>
            </a:xfrm>
          </p:grpSpPr>
          <p:sp>
            <p:nvSpPr>
              <p:cNvPr id="200" name="Schemat blokowy: opóźnienie 199"/>
              <p:cNvSpPr/>
              <p:nvPr/>
            </p:nvSpPr>
            <p:spPr bwMode="auto">
              <a:xfrm rot="5400000">
                <a:off x="2542022" y="5431535"/>
                <a:ext cx="360040" cy="339349"/>
              </a:xfrm>
              <a:prstGeom prst="flowChartDelay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1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1" name="Schemat blokowy: łącznik 200"/>
              <p:cNvSpPr/>
              <p:nvPr/>
            </p:nvSpPr>
            <p:spPr bwMode="auto">
              <a:xfrm>
                <a:off x="2576321" y="5210369"/>
                <a:ext cx="291441" cy="21082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1000" b="1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02" name="Łącznik prostoliniowy 201"/>
              <p:cNvCxnSpPr>
                <a:stCxn id="200" idx="1"/>
                <a:endCxn id="200" idx="3"/>
              </p:cNvCxnSpPr>
              <p:nvPr/>
            </p:nvCxnSpPr>
            <p:spPr bwMode="auto">
              <a:xfrm>
                <a:off x="2722042" y="5421190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203" name="Grupa 202"/>
            <p:cNvGrpSpPr>
              <a:grpSpLocks noChangeAspect="1"/>
            </p:cNvGrpSpPr>
            <p:nvPr/>
          </p:nvGrpSpPr>
          <p:grpSpPr>
            <a:xfrm>
              <a:off x="5985288" y="4768341"/>
              <a:ext cx="238739" cy="374372"/>
              <a:chOff x="2552367" y="5210369"/>
              <a:chExt cx="339349" cy="570861"/>
            </a:xfrm>
          </p:grpSpPr>
          <p:sp>
            <p:nvSpPr>
              <p:cNvPr id="204" name="Schemat blokowy: opóźnienie 203"/>
              <p:cNvSpPr/>
              <p:nvPr/>
            </p:nvSpPr>
            <p:spPr bwMode="auto">
              <a:xfrm rot="5400000">
                <a:off x="2542022" y="5431535"/>
                <a:ext cx="360040" cy="339349"/>
              </a:xfrm>
              <a:prstGeom prst="flowChartDelay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1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5" name="Schemat blokowy: łącznik 204"/>
              <p:cNvSpPr/>
              <p:nvPr/>
            </p:nvSpPr>
            <p:spPr bwMode="auto">
              <a:xfrm>
                <a:off x="2576321" y="5210369"/>
                <a:ext cx="291441" cy="21082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1000" b="1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207" name="Grupa 206"/>
            <p:cNvGrpSpPr>
              <a:grpSpLocks noChangeAspect="1"/>
            </p:cNvGrpSpPr>
            <p:nvPr/>
          </p:nvGrpSpPr>
          <p:grpSpPr>
            <a:xfrm>
              <a:off x="6672757" y="4768343"/>
              <a:ext cx="238739" cy="374372"/>
              <a:chOff x="2297715" y="4639513"/>
              <a:chExt cx="339349" cy="570861"/>
            </a:xfrm>
          </p:grpSpPr>
          <p:sp>
            <p:nvSpPr>
              <p:cNvPr id="208" name="Schemat blokowy: opóźnienie 207"/>
              <p:cNvSpPr/>
              <p:nvPr/>
            </p:nvSpPr>
            <p:spPr bwMode="auto">
              <a:xfrm rot="5400000">
                <a:off x="2287370" y="4860679"/>
                <a:ext cx="360039" cy="339349"/>
              </a:xfrm>
              <a:prstGeom prst="flowChartDelay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1000" b="1">
                  <a:solidFill>
                    <a:srgbClr val="FFFFFF"/>
                  </a:solidFill>
                </a:endParaRPr>
              </a:p>
            </p:txBody>
          </p:sp>
          <p:sp>
            <p:nvSpPr>
              <p:cNvPr id="209" name="Schemat blokowy: łącznik 208"/>
              <p:cNvSpPr/>
              <p:nvPr/>
            </p:nvSpPr>
            <p:spPr bwMode="auto">
              <a:xfrm>
                <a:off x="2321668" y="4639513"/>
                <a:ext cx="291442" cy="210820"/>
              </a:xfrm>
              <a:prstGeom prst="flowChartConnector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tx1"/>
                </a:solidFill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endParaRPr lang="pl-PL" sz="1000" b="1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210" name="Łącznik prostoliniowy 209"/>
              <p:cNvCxnSpPr>
                <a:stCxn id="208" idx="1"/>
                <a:endCxn id="208" idx="3"/>
              </p:cNvCxnSpPr>
              <p:nvPr/>
            </p:nvCxnSpPr>
            <p:spPr bwMode="auto">
              <a:xfrm>
                <a:off x="2467389" y="4850334"/>
                <a:ext cx="0" cy="360040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17" name="Schemat blokowy: opóźnienie 7"/>
            <p:cNvSpPr>
              <a:spLocks noChangeAspect="1"/>
            </p:cNvSpPr>
            <p:nvPr/>
          </p:nvSpPr>
          <p:spPr bwMode="auto">
            <a:xfrm rot="16200000">
              <a:off x="7885341" y="5270825"/>
              <a:ext cx="284261" cy="142190"/>
            </a:xfrm>
            <a:custGeom>
              <a:avLst/>
              <a:gdLst>
                <a:gd name="connsiteX0" fmla="*/ 0 w 1008112"/>
                <a:gd name="connsiteY0" fmla="*/ 0 h 1224136"/>
                <a:gd name="connsiteX1" fmla="*/ 504056 w 1008112"/>
                <a:gd name="connsiteY1" fmla="*/ 0 h 1224136"/>
                <a:gd name="connsiteX2" fmla="*/ 1008112 w 1008112"/>
                <a:gd name="connsiteY2" fmla="*/ 612068 h 1224136"/>
                <a:gd name="connsiteX3" fmla="*/ 504056 w 1008112"/>
                <a:gd name="connsiteY3" fmla="*/ 1224136 h 1224136"/>
                <a:gd name="connsiteX4" fmla="*/ 0 w 1008112"/>
                <a:gd name="connsiteY4" fmla="*/ 1224136 h 1224136"/>
                <a:gd name="connsiteX5" fmla="*/ 0 w 1008112"/>
                <a:gd name="connsiteY5" fmla="*/ 0 h 1224136"/>
                <a:gd name="connsiteX0" fmla="*/ 0 w 1008112"/>
                <a:gd name="connsiteY0" fmla="*/ 0 h 1224136"/>
                <a:gd name="connsiteX1" fmla="*/ 504056 w 1008112"/>
                <a:gd name="connsiteY1" fmla="*/ 0 h 1224136"/>
                <a:gd name="connsiteX2" fmla="*/ 1008112 w 1008112"/>
                <a:gd name="connsiteY2" fmla="*/ 612068 h 1224136"/>
                <a:gd name="connsiteX3" fmla="*/ 504056 w 1008112"/>
                <a:gd name="connsiteY3" fmla="*/ 1224136 h 1224136"/>
                <a:gd name="connsiteX4" fmla="*/ 0 w 1008112"/>
                <a:gd name="connsiteY4" fmla="*/ 1224136 h 1224136"/>
                <a:gd name="connsiteX5" fmla="*/ 18226 w 1008112"/>
                <a:gd name="connsiteY5" fmla="*/ 546238 h 1224136"/>
                <a:gd name="connsiteX6" fmla="*/ 0 w 1008112"/>
                <a:gd name="connsiteY6" fmla="*/ 0 h 1224136"/>
                <a:gd name="connsiteX0" fmla="*/ 1972807 w 2980919"/>
                <a:gd name="connsiteY0" fmla="*/ 0 h 1224136"/>
                <a:gd name="connsiteX1" fmla="*/ 2476863 w 2980919"/>
                <a:gd name="connsiteY1" fmla="*/ 0 h 1224136"/>
                <a:gd name="connsiteX2" fmla="*/ 2980919 w 2980919"/>
                <a:gd name="connsiteY2" fmla="*/ 612068 h 1224136"/>
                <a:gd name="connsiteX3" fmla="*/ 2476863 w 2980919"/>
                <a:gd name="connsiteY3" fmla="*/ 1224136 h 1224136"/>
                <a:gd name="connsiteX4" fmla="*/ 1972807 w 2980919"/>
                <a:gd name="connsiteY4" fmla="*/ 1224136 h 1224136"/>
                <a:gd name="connsiteX5" fmla="*/ 0 w 2980919"/>
                <a:gd name="connsiteY5" fmla="*/ 531490 h 1224136"/>
                <a:gd name="connsiteX6" fmla="*/ 1972807 w 2980919"/>
                <a:gd name="connsiteY6" fmla="*/ 0 h 1224136"/>
                <a:gd name="connsiteX0" fmla="*/ 1972807 w 2980919"/>
                <a:gd name="connsiteY0" fmla="*/ 0 h 1224136"/>
                <a:gd name="connsiteX1" fmla="*/ 2476863 w 2980919"/>
                <a:gd name="connsiteY1" fmla="*/ 0 h 1224136"/>
                <a:gd name="connsiteX2" fmla="*/ 2980919 w 2980919"/>
                <a:gd name="connsiteY2" fmla="*/ 612068 h 1224136"/>
                <a:gd name="connsiteX3" fmla="*/ 2476863 w 2980919"/>
                <a:gd name="connsiteY3" fmla="*/ 1224136 h 1224136"/>
                <a:gd name="connsiteX4" fmla="*/ 1972807 w 2980919"/>
                <a:gd name="connsiteY4" fmla="*/ 1224136 h 1224136"/>
                <a:gd name="connsiteX5" fmla="*/ 0 w 2980919"/>
                <a:gd name="connsiteY5" fmla="*/ 531490 h 1224136"/>
                <a:gd name="connsiteX6" fmla="*/ 1972807 w 2980919"/>
                <a:gd name="connsiteY6" fmla="*/ 0 h 1224136"/>
                <a:gd name="connsiteX0" fmla="*/ 1972807 w 2980919"/>
                <a:gd name="connsiteY0" fmla="*/ 0 h 1224136"/>
                <a:gd name="connsiteX1" fmla="*/ 2476863 w 2980919"/>
                <a:gd name="connsiteY1" fmla="*/ 0 h 1224136"/>
                <a:gd name="connsiteX2" fmla="*/ 2980919 w 2980919"/>
                <a:gd name="connsiteY2" fmla="*/ 612068 h 1224136"/>
                <a:gd name="connsiteX3" fmla="*/ 2476863 w 2980919"/>
                <a:gd name="connsiteY3" fmla="*/ 1224136 h 1224136"/>
                <a:gd name="connsiteX4" fmla="*/ 1972807 w 2980919"/>
                <a:gd name="connsiteY4" fmla="*/ 1224136 h 1224136"/>
                <a:gd name="connsiteX5" fmla="*/ 0 w 2980919"/>
                <a:gd name="connsiteY5" fmla="*/ 531490 h 1224136"/>
                <a:gd name="connsiteX6" fmla="*/ 1972807 w 2980919"/>
                <a:gd name="connsiteY6" fmla="*/ 0 h 1224136"/>
                <a:gd name="connsiteX0" fmla="*/ 1972807 w 2980919"/>
                <a:gd name="connsiteY0" fmla="*/ 0 h 1224136"/>
                <a:gd name="connsiteX1" fmla="*/ 2476863 w 2980919"/>
                <a:gd name="connsiteY1" fmla="*/ 0 h 1224136"/>
                <a:gd name="connsiteX2" fmla="*/ 2980919 w 2980919"/>
                <a:gd name="connsiteY2" fmla="*/ 612068 h 1224136"/>
                <a:gd name="connsiteX3" fmla="*/ 2476863 w 2980919"/>
                <a:gd name="connsiteY3" fmla="*/ 1224136 h 1224136"/>
                <a:gd name="connsiteX4" fmla="*/ 1972807 w 2980919"/>
                <a:gd name="connsiteY4" fmla="*/ 1224136 h 1224136"/>
                <a:gd name="connsiteX5" fmla="*/ 0 w 2980919"/>
                <a:gd name="connsiteY5" fmla="*/ 531490 h 1224136"/>
                <a:gd name="connsiteX6" fmla="*/ 1972807 w 2980919"/>
                <a:gd name="connsiteY6" fmla="*/ 0 h 1224136"/>
                <a:gd name="connsiteX0" fmla="*/ 1610859 w 2618971"/>
                <a:gd name="connsiteY0" fmla="*/ 0 h 1224136"/>
                <a:gd name="connsiteX1" fmla="*/ 2114915 w 2618971"/>
                <a:gd name="connsiteY1" fmla="*/ 0 h 1224136"/>
                <a:gd name="connsiteX2" fmla="*/ 2618971 w 2618971"/>
                <a:gd name="connsiteY2" fmla="*/ 612068 h 1224136"/>
                <a:gd name="connsiteX3" fmla="*/ 2114915 w 2618971"/>
                <a:gd name="connsiteY3" fmla="*/ 1224136 h 1224136"/>
                <a:gd name="connsiteX4" fmla="*/ 1610859 w 2618971"/>
                <a:gd name="connsiteY4" fmla="*/ 1224136 h 1224136"/>
                <a:gd name="connsiteX5" fmla="*/ 0 w 2618971"/>
                <a:gd name="connsiteY5" fmla="*/ 575940 h 1224136"/>
                <a:gd name="connsiteX6" fmla="*/ 1610859 w 2618971"/>
                <a:gd name="connsiteY6" fmla="*/ 0 h 1224136"/>
                <a:gd name="connsiteX0" fmla="*/ 1610859 w 2618971"/>
                <a:gd name="connsiteY0" fmla="*/ 0 h 1224136"/>
                <a:gd name="connsiteX1" fmla="*/ 2114915 w 2618971"/>
                <a:gd name="connsiteY1" fmla="*/ 0 h 1224136"/>
                <a:gd name="connsiteX2" fmla="*/ 2618971 w 2618971"/>
                <a:gd name="connsiteY2" fmla="*/ 612068 h 1224136"/>
                <a:gd name="connsiteX3" fmla="*/ 2114915 w 2618971"/>
                <a:gd name="connsiteY3" fmla="*/ 1224136 h 1224136"/>
                <a:gd name="connsiteX4" fmla="*/ 1610859 w 2618971"/>
                <a:gd name="connsiteY4" fmla="*/ 1224136 h 1224136"/>
                <a:gd name="connsiteX5" fmla="*/ 0 w 2618971"/>
                <a:gd name="connsiteY5" fmla="*/ 575940 h 1224136"/>
                <a:gd name="connsiteX6" fmla="*/ 1610859 w 2618971"/>
                <a:gd name="connsiteY6" fmla="*/ 0 h 1224136"/>
                <a:gd name="connsiteX0" fmla="*/ 1617212 w 2625324"/>
                <a:gd name="connsiteY0" fmla="*/ 0 h 1224136"/>
                <a:gd name="connsiteX1" fmla="*/ 2121268 w 2625324"/>
                <a:gd name="connsiteY1" fmla="*/ 0 h 1224136"/>
                <a:gd name="connsiteX2" fmla="*/ 2625324 w 2625324"/>
                <a:gd name="connsiteY2" fmla="*/ 612068 h 1224136"/>
                <a:gd name="connsiteX3" fmla="*/ 2121268 w 2625324"/>
                <a:gd name="connsiteY3" fmla="*/ 1224136 h 1224136"/>
                <a:gd name="connsiteX4" fmla="*/ 1617212 w 2625324"/>
                <a:gd name="connsiteY4" fmla="*/ 1224136 h 1224136"/>
                <a:gd name="connsiteX5" fmla="*/ 0 w 2625324"/>
                <a:gd name="connsiteY5" fmla="*/ 601340 h 1224136"/>
                <a:gd name="connsiteX6" fmla="*/ 1617212 w 2625324"/>
                <a:gd name="connsiteY6" fmla="*/ 0 h 122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25324" h="1224136">
                  <a:moveTo>
                    <a:pt x="1617212" y="0"/>
                  </a:moveTo>
                  <a:lnTo>
                    <a:pt x="2121268" y="0"/>
                  </a:lnTo>
                  <a:cubicBezTo>
                    <a:pt x="2399650" y="0"/>
                    <a:pt x="2625324" y="274032"/>
                    <a:pt x="2625324" y="612068"/>
                  </a:cubicBezTo>
                  <a:cubicBezTo>
                    <a:pt x="2625324" y="950104"/>
                    <a:pt x="2399650" y="1224136"/>
                    <a:pt x="2121268" y="1224136"/>
                  </a:cubicBezTo>
                  <a:lnTo>
                    <a:pt x="1617212" y="1224136"/>
                  </a:lnTo>
                  <a:cubicBezTo>
                    <a:pt x="959610" y="993254"/>
                    <a:pt x="584264" y="1148288"/>
                    <a:pt x="0" y="601340"/>
                  </a:cubicBezTo>
                  <a:cubicBezTo>
                    <a:pt x="583858" y="55466"/>
                    <a:pt x="959610" y="177163"/>
                    <a:pt x="1617212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  <p:sp>
          <p:nvSpPr>
            <p:cNvPr id="222" name="Schemat blokowy: opóźnienie 7"/>
            <p:cNvSpPr>
              <a:spLocks noChangeAspect="1"/>
            </p:cNvSpPr>
            <p:nvPr/>
          </p:nvSpPr>
          <p:spPr bwMode="auto">
            <a:xfrm rot="16200000">
              <a:off x="8434164" y="5279148"/>
              <a:ext cx="284261" cy="142190"/>
            </a:xfrm>
            <a:custGeom>
              <a:avLst/>
              <a:gdLst>
                <a:gd name="connsiteX0" fmla="*/ 0 w 1008112"/>
                <a:gd name="connsiteY0" fmla="*/ 0 h 1224136"/>
                <a:gd name="connsiteX1" fmla="*/ 504056 w 1008112"/>
                <a:gd name="connsiteY1" fmla="*/ 0 h 1224136"/>
                <a:gd name="connsiteX2" fmla="*/ 1008112 w 1008112"/>
                <a:gd name="connsiteY2" fmla="*/ 612068 h 1224136"/>
                <a:gd name="connsiteX3" fmla="*/ 504056 w 1008112"/>
                <a:gd name="connsiteY3" fmla="*/ 1224136 h 1224136"/>
                <a:gd name="connsiteX4" fmla="*/ 0 w 1008112"/>
                <a:gd name="connsiteY4" fmla="*/ 1224136 h 1224136"/>
                <a:gd name="connsiteX5" fmla="*/ 0 w 1008112"/>
                <a:gd name="connsiteY5" fmla="*/ 0 h 1224136"/>
                <a:gd name="connsiteX0" fmla="*/ 0 w 1008112"/>
                <a:gd name="connsiteY0" fmla="*/ 0 h 1224136"/>
                <a:gd name="connsiteX1" fmla="*/ 504056 w 1008112"/>
                <a:gd name="connsiteY1" fmla="*/ 0 h 1224136"/>
                <a:gd name="connsiteX2" fmla="*/ 1008112 w 1008112"/>
                <a:gd name="connsiteY2" fmla="*/ 612068 h 1224136"/>
                <a:gd name="connsiteX3" fmla="*/ 504056 w 1008112"/>
                <a:gd name="connsiteY3" fmla="*/ 1224136 h 1224136"/>
                <a:gd name="connsiteX4" fmla="*/ 0 w 1008112"/>
                <a:gd name="connsiteY4" fmla="*/ 1224136 h 1224136"/>
                <a:gd name="connsiteX5" fmla="*/ 18226 w 1008112"/>
                <a:gd name="connsiteY5" fmla="*/ 546238 h 1224136"/>
                <a:gd name="connsiteX6" fmla="*/ 0 w 1008112"/>
                <a:gd name="connsiteY6" fmla="*/ 0 h 1224136"/>
                <a:gd name="connsiteX0" fmla="*/ 1972807 w 2980919"/>
                <a:gd name="connsiteY0" fmla="*/ 0 h 1224136"/>
                <a:gd name="connsiteX1" fmla="*/ 2476863 w 2980919"/>
                <a:gd name="connsiteY1" fmla="*/ 0 h 1224136"/>
                <a:gd name="connsiteX2" fmla="*/ 2980919 w 2980919"/>
                <a:gd name="connsiteY2" fmla="*/ 612068 h 1224136"/>
                <a:gd name="connsiteX3" fmla="*/ 2476863 w 2980919"/>
                <a:gd name="connsiteY3" fmla="*/ 1224136 h 1224136"/>
                <a:gd name="connsiteX4" fmla="*/ 1972807 w 2980919"/>
                <a:gd name="connsiteY4" fmla="*/ 1224136 h 1224136"/>
                <a:gd name="connsiteX5" fmla="*/ 0 w 2980919"/>
                <a:gd name="connsiteY5" fmla="*/ 531490 h 1224136"/>
                <a:gd name="connsiteX6" fmla="*/ 1972807 w 2980919"/>
                <a:gd name="connsiteY6" fmla="*/ 0 h 1224136"/>
                <a:gd name="connsiteX0" fmla="*/ 1972807 w 2980919"/>
                <a:gd name="connsiteY0" fmla="*/ 0 h 1224136"/>
                <a:gd name="connsiteX1" fmla="*/ 2476863 w 2980919"/>
                <a:gd name="connsiteY1" fmla="*/ 0 h 1224136"/>
                <a:gd name="connsiteX2" fmla="*/ 2980919 w 2980919"/>
                <a:gd name="connsiteY2" fmla="*/ 612068 h 1224136"/>
                <a:gd name="connsiteX3" fmla="*/ 2476863 w 2980919"/>
                <a:gd name="connsiteY3" fmla="*/ 1224136 h 1224136"/>
                <a:gd name="connsiteX4" fmla="*/ 1972807 w 2980919"/>
                <a:gd name="connsiteY4" fmla="*/ 1224136 h 1224136"/>
                <a:gd name="connsiteX5" fmla="*/ 0 w 2980919"/>
                <a:gd name="connsiteY5" fmla="*/ 531490 h 1224136"/>
                <a:gd name="connsiteX6" fmla="*/ 1972807 w 2980919"/>
                <a:gd name="connsiteY6" fmla="*/ 0 h 1224136"/>
                <a:gd name="connsiteX0" fmla="*/ 1972807 w 2980919"/>
                <a:gd name="connsiteY0" fmla="*/ 0 h 1224136"/>
                <a:gd name="connsiteX1" fmla="*/ 2476863 w 2980919"/>
                <a:gd name="connsiteY1" fmla="*/ 0 h 1224136"/>
                <a:gd name="connsiteX2" fmla="*/ 2980919 w 2980919"/>
                <a:gd name="connsiteY2" fmla="*/ 612068 h 1224136"/>
                <a:gd name="connsiteX3" fmla="*/ 2476863 w 2980919"/>
                <a:gd name="connsiteY3" fmla="*/ 1224136 h 1224136"/>
                <a:gd name="connsiteX4" fmla="*/ 1972807 w 2980919"/>
                <a:gd name="connsiteY4" fmla="*/ 1224136 h 1224136"/>
                <a:gd name="connsiteX5" fmla="*/ 0 w 2980919"/>
                <a:gd name="connsiteY5" fmla="*/ 531490 h 1224136"/>
                <a:gd name="connsiteX6" fmla="*/ 1972807 w 2980919"/>
                <a:gd name="connsiteY6" fmla="*/ 0 h 1224136"/>
                <a:gd name="connsiteX0" fmla="*/ 1972807 w 2980919"/>
                <a:gd name="connsiteY0" fmla="*/ 0 h 1224136"/>
                <a:gd name="connsiteX1" fmla="*/ 2476863 w 2980919"/>
                <a:gd name="connsiteY1" fmla="*/ 0 h 1224136"/>
                <a:gd name="connsiteX2" fmla="*/ 2980919 w 2980919"/>
                <a:gd name="connsiteY2" fmla="*/ 612068 h 1224136"/>
                <a:gd name="connsiteX3" fmla="*/ 2476863 w 2980919"/>
                <a:gd name="connsiteY3" fmla="*/ 1224136 h 1224136"/>
                <a:gd name="connsiteX4" fmla="*/ 1972807 w 2980919"/>
                <a:gd name="connsiteY4" fmla="*/ 1224136 h 1224136"/>
                <a:gd name="connsiteX5" fmla="*/ 0 w 2980919"/>
                <a:gd name="connsiteY5" fmla="*/ 531490 h 1224136"/>
                <a:gd name="connsiteX6" fmla="*/ 1972807 w 2980919"/>
                <a:gd name="connsiteY6" fmla="*/ 0 h 1224136"/>
                <a:gd name="connsiteX0" fmla="*/ 1610859 w 2618971"/>
                <a:gd name="connsiteY0" fmla="*/ 0 h 1224136"/>
                <a:gd name="connsiteX1" fmla="*/ 2114915 w 2618971"/>
                <a:gd name="connsiteY1" fmla="*/ 0 h 1224136"/>
                <a:gd name="connsiteX2" fmla="*/ 2618971 w 2618971"/>
                <a:gd name="connsiteY2" fmla="*/ 612068 h 1224136"/>
                <a:gd name="connsiteX3" fmla="*/ 2114915 w 2618971"/>
                <a:gd name="connsiteY3" fmla="*/ 1224136 h 1224136"/>
                <a:gd name="connsiteX4" fmla="*/ 1610859 w 2618971"/>
                <a:gd name="connsiteY4" fmla="*/ 1224136 h 1224136"/>
                <a:gd name="connsiteX5" fmla="*/ 0 w 2618971"/>
                <a:gd name="connsiteY5" fmla="*/ 575940 h 1224136"/>
                <a:gd name="connsiteX6" fmla="*/ 1610859 w 2618971"/>
                <a:gd name="connsiteY6" fmla="*/ 0 h 1224136"/>
                <a:gd name="connsiteX0" fmla="*/ 1610859 w 2618971"/>
                <a:gd name="connsiteY0" fmla="*/ 0 h 1224136"/>
                <a:gd name="connsiteX1" fmla="*/ 2114915 w 2618971"/>
                <a:gd name="connsiteY1" fmla="*/ 0 h 1224136"/>
                <a:gd name="connsiteX2" fmla="*/ 2618971 w 2618971"/>
                <a:gd name="connsiteY2" fmla="*/ 612068 h 1224136"/>
                <a:gd name="connsiteX3" fmla="*/ 2114915 w 2618971"/>
                <a:gd name="connsiteY3" fmla="*/ 1224136 h 1224136"/>
                <a:gd name="connsiteX4" fmla="*/ 1610859 w 2618971"/>
                <a:gd name="connsiteY4" fmla="*/ 1224136 h 1224136"/>
                <a:gd name="connsiteX5" fmla="*/ 0 w 2618971"/>
                <a:gd name="connsiteY5" fmla="*/ 575940 h 1224136"/>
                <a:gd name="connsiteX6" fmla="*/ 1610859 w 2618971"/>
                <a:gd name="connsiteY6" fmla="*/ 0 h 1224136"/>
                <a:gd name="connsiteX0" fmla="*/ 1617212 w 2625324"/>
                <a:gd name="connsiteY0" fmla="*/ 0 h 1224136"/>
                <a:gd name="connsiteX1" fmla="*/ 2121268 w 2625324"/>
                <a:gd name="connsiteY1" fmla="*/ 0 h 1224136"/>
                <a:gd name="connsiteX2" fmla="*/ 2625324 w 2625324"/>
                <a:gd name="connsiteY2" fmla="*/ 612068 h 1224136"/>
                <a:gd name="connsiteX3" fmla="*/ 2121268 w 2625324"/>
                <a:gd name="connsiteY3" fmla="*/ 1224136 h 1224136"/>
                <a:gd name="connsiteX4" fmla="*/ 1617212 w 2625324"/>
                <a:gd name="connsiteY4" fmla="*/ 1224136 h 1224136"/>
                <a:gd name="connsiteX5" fmla="*/ 0 w 2625324"/>
                <a:gd name="connsiteY5" fmla="*/ 601340 h 1224136"/>
                <a:gd name="connsiteX6" fmla="*/ 1617212 w 2625324"/>
                <a:gd name="connsiteY6" fmla="*/ 0 h 122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25324" h="1224136">
                  <a:moveTo>
                    <a:pt x="1617212" y="0"/>
                  </a:moveTo>
                  <a:lnTo>
                    <a:pt x="2121268" y="0"/>
                  </a:lnTo>
                  <a:cubicBezTo>
                    <a:pt x="2399650" y="0"/>
                    <a:pt x="2625324" y="274032"/>
                    <a:pt x="2625324" y="612068"/>
                  </a:cubicBezTo>
                  <a:cubicBezTo>
                    <a:pt x="2625324" y="950104"/>
                    <a:pt x="2399650" y="1224136"/>
                    <a:pt x="2121268" y="1224136"/>
                  </a:cubicBezTo>
                  <a:lnTo>
                    <a:pt x="1617212" y="1224136"/>
                  </a:lnTo>
                  <a:cubicBezTo>
                    <a:pt x="959610" y="993254"/>
                    <a:pt x="584264" y="1148288"/>
                    <a:pt x="0" y="601340"/>
                  </a:cubicBezTo>
                  <a:cubicBezTo>
                    <a:pt x="583858" y="55466"/>
                    <a:pt x="959610" y="177163"/>
                    <a:pt x="1617212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  <p:sp>
          <p:nvSpPr>
            <p:cNvPr id="227" name="Schemat blokowy: opóźnienie 7"/>
            <p:cNvSpPr>
              <a:spLocks noChangeAspect="1"/>
            </p:cNvSpPr>
            <p:nvPr/>
          </p:nvSpPr>
          <p:spPr bwMode="auto">
            <a:xfrm rot="16200000">
              <a:off x="7282036" y="5272416"/>
              <a:ext cx="284261" cy="142190"/>
            </a:xfrm>
            <a:custGeom>
              <a:avLst/>
              <a:gdLst>
                <a:gd name="connsiteX0" fmla="*/ 0 w 1008112"/>
                <a:gd name="connsiteY0" fmla="*/ 0 h 1224136"/>
                <a:gd name="connsiteX1" fmla="*/ 504056 w 1008112"/>
                <a:gd name="connsiteY1" fmla="*/ 0 h 1224136"/>
                <a:gd name="connsiteX2" fmla="*/ 1008112 w 1008112"/>
                <a:gd name="connsiteY2" fmla="*/ 612068 h 1224136"/>
                <a:gd name="connsiteX3" fmla="*/ 504056 w 1008112"/>
                <a:gd name="connsiteY3" fmla="*/ 1224136 h 1224136"/>
                <a:gd name="connsiteX4" fmla="*/ 0 w 1008112"/>
                <a:gd name="connsiteY4" fmla="*/ 1224136 h 1224136"/>
                <a:gd name="connsiteX5" fmla="*/ 0 w 1008112"/>
                <a:gd name="connsiteY5" fmla="*/ 0 h 1224136"/>
                <a:gd name="connsiteX0" fmla="*/ 0 w 1008112"/>
                <a:gd name="connsiteY0" fmla="*/ 0 h 1224136"/>
                <a:gd name="connsiteX1" fmla="*/ 504056 w 1008112"/>
                <a:gd name="connsiteY1" fmla="*/ 0 h 1224136"/>
                <a:gd name="connsiteX2" fmla="*/ 1008112 w 1008112"/>
                <a:gd name="connsiteY2" fmla="*/ 612068 h 1224136"/>
                <a:gd name="connsiteX3" fmla="*/ 504056 w 1008112"/>
                <a:gd name="connsiteY3" fmla="*/ 1224136 h 1224136"/>
                <a:gd name="connsiteX4" fmla="*/ 0 w 1008112"/>
                <a:gd name="connsiteY4" fmla="*/ 1224136 h 1224136"/>
                <a:gd name="connsiteX5" fmla="*/ 18226 w 1008112"/>
                <a:gd name="connsiteY5" fmla="*/ 546238 h 1224136"/>
                <a:gd name="connsiteX6" fmla="*/ 0 w 1008112"/>
                <a:gd name="connsiteY6" fmla="*/ 0 h 1224136"/>
                <a:gd name="connsiteX0" fmla="*/ 1972807 w 2980919"/>
                <a:gd name="connsiteY0" fmla="*/ 0 h 1224136"/>
                <a:gd name="connsiteX1" fmla="*/ 2476863 w 2980919"/>
                <a:gd name="connsiteY1" fmla="*/ 0 h 1224136"/>
                <a:gd name="connsiteX2" fmla="*/ 2980919 w 2980919"/>
                <a:gd name="connsiteY2" fmla="*/ 612068 h 1224136"/>
                <a:gd name="connsiteX3" fmla="*/ 2476863 w 2980919"/>
                <a:gd name="connsiteY3" fmla="*/ 1224136 h 1224136"/>
                <a:gd name="connsiteX4" fmla="*/ 1972807 w 2980919"/>
                <a:gd name="connsiteY4" fmla="*/ 1224136 h 1224136"/>
                <a:gd name="connsiteX5" fmla="*/ 0 w 2980919"/>
                <a:gd name="connsiteY5" fmla="*/ 531490 h 1224136"/>
                <a:gd name="connsiteX6" fmla="*/ 1972807 w 2980919"/>
                <a:gd name="connsiteY6" fmla="*/ 0 h 1224136"/>
                <a:gd name="connsiteX0" fmla="*/ 1972807 w 2980919"/>
                <a:gd name="connsiteY0" fmla="*/ 0 h 1224136"/>
                <a:gd name="connsiteX1" fmla="*/ 2476863 w 2980919"/>
                <a:gd name="connsiteY1" fmla="*/ 0 h 1224136"/>
                <a:gd name="connsiteX2" fmla="*/ 2980919 w 2980919"/>
                <a:gd name="connsiteY2" fmla="*/ 612068 h 1224136"/>
                <a:gd name="connsiteX3" fmla="*/ 2476863 w 2980919"/>
                <a:gd name="connsiteY3" fmla="*/ 1224136 h 1224136"/>
                <a:gd name="connsiteX4" fmla="*/ 1972807 w 2980919"/>
                <a:gd name="connsiteY4" fmla="*/ 1224136 h 1224136"/>
                <a:gd name="connsiteX5" fmla="*/ 0 w 2980919"/>
                <a:gd name="connsiteY5" fmla="*/ 531490 h 1224136"/>
                <a:gd name="connsiteX6" fmla="*/ 1972807 w 2980919"/>
                <a:gd name="connsiteY6" fmla="*/ 0 h 1224136"/>
                <a:gd name="connsiteX0" fmla="*/ 1972807 w 2980919"/>
                <a:gd name="connsiteY0" fmla="*/ 0 h 1224136"/>
                <a:gd name="connsiteX1" fmla="*/ 2476863 w 2980919"/>
                <a:gd name="connsiteY1" fmla="*/ 0 h 1224136"/>
                <a:gd name="connsiteX2" fmla="*/ 2980919 w 2980919"/>
                <a:gd name="connsiteY2" fmla="*/ 612068 h 1224136"/>
                <a:gd name="connsiteX3" fmla="*/ 2476863 w 2980919"/>
                <a:gd name="connsiteY3" fmla="*/ 1224136 h 1224136"/>
                <a:gd name="connsiteX4" fmla="*/ 1972807 w 2980919"/>
                <a:gd name="connsiteY4" fmla="*/ 1224136 h 1224136"/>
                <a:gd name="connsiteX5" fmla="*/ 0 w 2980919"/>
                <a:gd name="connsiteY5" fmla="*/ 531490 h 1224136"/>
                <a:gd name="connsiteX6" fmla="*/ 1972807 w 2980919"/>
                <a:gd name="connsiteY6" fmla="*/ 0 h 1224136"/>
                <a:gd name="connsiteX0" fmla="*/ 1972807 w 2980919"/>
                <a:gd name="connsiteY0" fmla="*/ 0 h 1224136"/>
                <a:gd name="connsiteX1" fmla="*/ 2476863 w 2980919"/>
                <a:gd name="connsiteY1" fmla="*/ 0 h 1224136"/>
                <a:gd name="connsiteX2" fmla="*/ 2980919 w 2980919"/>
                <a:gd name="connsiteY2" fmla="*/ 612068 h 1224136"/>
                <a:gd name="connsiteX3" fmla="*/ 2476863 w 2980919"/>
                <a:gd name="connsiteY3" fmla="*/ 1224136 h 1224136"/>
                <a:gd name="connsiteX4" fmla="*/ 1972807 w 2980919"/>
                <a:gd name="connsiteY4" fmla="*/ 1224136 h 1224136"/>
                <a:gd name="connsiteX5" fmla="*/ 0 w 2980919"/>
                <a:gd name="connsiteY5" fmla="*/ 531490 h 1224136"/>
                <a:gd name="connsiteX6" fmla="*/ 1972807 w 2980919"/>
                <a:gd name="connsiteY6" fmla="*/ 0 h 1224136"/>
                <a:gd name="connsiteX0" fmla="*/ 1610859 w 2618971"/>
                <a:gd name="connsiteY0" fmla="*/ 0 h 1224136"/>
                <a:gd name="connsiteX1" fmla="*/ 2114915 w 2618971"/>
                <a:gd name="connsiteY1" fmla="*/ 0 h 1224136"/>
                <a:gd name="connsiteX2" fmla="*/ 2618971 w 2618971"/>
                <a:gd name="connsiteY2" fmla="*/ 612068 h 1224136"/>
                <a:gd name="connsiteX3" fmla="*/ 2114915 w 2618971"/>
                <a:gd name="connsiteY3" fmla="*/ 1224136 h 1224136"/>
                <a:gd name="connsiteX4" fmla="*/ 1610859 w 2618971"/>
                <a:gd name="connsiteY4" fmla="*/ 1224136 h 1224136"/>
                <a:gd name="connsiteX5" fmla="*/ 0 w 2618971"/>
                <a:gd name="connsiteY5" fmla="*/ 575940 h 1224136"/>
                <a:gd name="connsiteX6" fmla="*/ 1610859 w 2618971"/>
                <a:gd name="connsiteY6" fmla="*/ 0 h 1224136"/>
                <a:gd name="connsiteX0" fmla="*/ 1610859 w 2618971"/>
                <a:gd name="connsiteY0" fmla="*/ 0 h 1224136"/>
                <a:gd name="connsiteX1" fmla="*/ 2114915 w 2618971"/>
                <a:gd name="connsiteY1" fmla="*/ 0 h 1224136"/>
                <a:gd name="connsiteX2" fmla="*/ 2618971 w 2618971"/>
                <a:gd name="connsiteY2" fmla="*/ 612068 h 1224136"/>
                <a:gd name="connsiteX3" fmla="*/ 2114915 w 2618971"/>
                <a:gd name="connsiteY3" fmla="*/ 1224136 h 1224136"/>
                <a:gd name="connsiteX4" fmla="*/ 1610859 w 2618971"/>
                <a:gd name="connsiteY4" fmla="*/ 1224136 h 1224136"/>
                <a:gd name="connsiteX5" fmla="*/ 0 w 2618971"/>
                <a:gd name="connsiteY5" fmla="*/ 575940 h 1224136"/>
                <a:gd name="connsiteX6" fmla="*/ 1610859 w 2618971"/>
                <a:gd name="connsiteY6" fmla="*/ 0 h 1224136"/>
                <a:gd name="connsiteX0" fmla="*/ 1617212 w 2625324"/>
                <a:gd name="connsiteY0" fmla="*/ 0 h 1224136"/>
                <a:gd name="connsiteX1" fmla="*/ 2121268 w 2625324"/>
                <a:gd name="connsiteY1" fmla="*/ 0 h 1224136"/>
                <a:gd name="connsiteX2" fmla="*/ 2625324 w 2625324"/>
                <a:gd name="connsiteY2" fmla="*/ 612068 h 1224136"/>
                <a:gd name="connsiteX3" fmla="*/ 2121268 w 2625324"/>
                <a:gd name="connsiteY3" fmla="*/ 1224136 h 1224136"/>
                <a:gd name="connsiteX4" fmla="*/ 1617212 w 2625324"/>
                <a:gd name="connsiteY4" fmla="*/ 1224136 h 1224136"/>
                <a:gd name="connsiteX5" fmla="*/ 0 w 2625324"/>
                <a:gd name="connsiteY5" fmla="*/ 601340 h 1224136"/>
                <a:gd name="connsiteX6" fmla="*/ 1617212 w 2625324"/>
                <a:gd name="connsiteY6" fmla="*/ 0 h 122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25324" h="1224136">
                  <a:moveTo>
                    <a:pt x="1617212" y="0"/>
                  </a:moveTo>
                  <a:lnTo>
                    <a:pt x="2121268" y="0"/>
                  </a:lnTo>
                  <a:cubicBezTo>
                    <a:pt x="2399650" y="0"/>
                    <a:pt x="2625324" y="274032"/>
                    <a:pt x="2625324" y="612068"/>
                  </a:cubicBezTo>
                  <a:cubicBezTo>
                    <a:pt x="2625324" y="950104"/>
                    <a:pt x="2399650" y="1224136"/>
                    <a:pt x="2121268" y="1224136"/>
                  </a:cubicBezTo>
                  <a:lnTo>
                    <a:pt x="1617212" y="1224136"/>
                  </a:lnTo>
                  <a:cubicBezTo>
                    <a:pt x="959610" y="993254"/>
                    <a:pt x="584264" y="1148288"/>
                    <a:pt x="0" y="601340"/>
                  </a:cubicBezTo>
                  <a:cubicBezTo>
                    <a:pt x="583858" y="55466"/>
                    <a:pt x="959610" y="177163"/>
                    <a:pt x="1617212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  <p:sp>
          <p:nvSpPr>
            <p:cNvPr id="228" name="Łuk blokowy 227"/>
            <p:cNvSpPr/>
            <p:nvPr/>
          </p:nvSpPr>
          <p:spPr bwMode="auto">
            <a:xfrm rot="16200000">
              <a:off x="7140017" y="5214634"/>
              <a:ext cx="268038" cy="273977"/>
            </a:xfrm>
            <a:prstGeom prst="blockArc">
              <a:avLst>
                <a:gd name="adj1" fmla="val 10800000"/>
                <a:gd name="adj2" fmla="val 0"/>
                <a:gd name="adj3" fmla="val 31941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  <p:sp>
          <p:nvSpPr>
            <p:cNvPr id="233" name="Schemat blokowy: opóźnienie 7"/>
            <p:cNvSpPr>
              <a:spLocks noChangeAspect="1"/>
            </p:cNvSpPr>
            <p:nvPr/>
          </p:nvSpPr>
          <p:spPr bwMode="auto">
            <a:xfrm rot="16200000">
              <a:off x="1350602" y="5274840"/>
              <a:ext cx="284261" cy="142190"/>
            </a:xfrm>
            <a:custGeom>
              <a:avLst/>
              <a:gdLst>
                <a:gd name="connsiteX0" fmla="*/ 0 w 1008112"/>
                <a:gd name="connsiteY0" fmla="*/ 0 h 1224136"/>
                <a:gd name="connsiteX1" fmla="*/ 504056 w 1008112"/>
                <a:gd name="connsiteY1" fmla="*/ 0 h 1224136"/>
                <a:gd name="connsiteX2" fmla="*/ 1008112 w 1008112"/>
                <a:gd name="connsiteY2" fmla="*/ 612068 h 1224136"/>
                <a:gd name="connsiteX3" fmla="*/ 504056 w 1008112"/>
                <a:gd name="connsiteY3" fmla="*/ 1224136 h 1224136"/>
                <a:gd name="connsiteX4" fmla="*/ 0 w 1008112"/>
                <a:gd name="connsiteY4" fmla="*/ 1224136 h 1224136"/>
                <a:gd name="connsiteX5" fmla="*/ 0 w 1008112"/>
                <a:gd name="connsiteY5" fmla="*/ 0 h 1224136"/>
                <a:gd name="connsiteX0" fmla="*/ 0 w 1008112"/>
                <a:gd name="connsiteY0" fmla="*/ 0 h 1224136"/>
                <a:gd name="connsiteX1" fmla="*/ 504056 w 1008112"/>
                <a:gd name="connsiteY1" fmla="*/ 0 h 1224136"/>
                <a:gd name="connsiteX2" fmla="*/ 1008112 w 1008112"/>
                <a:gd name="connsiteY2" fmla="*/ 612068 h 1224136"/>
                <a:gd name="connsiteX3" fmla="*/ 504056 w 1008112"/>
                <a:gd name="connsiteY3" fmla="*/ 1224136 h 1224136"/>
                <a:gd name="connsiteX4" fmla="*/ 0 w 1008112"/>
                <a:gd name="connsiteY4" fmla="*/ 1224136 h 1224136"/>
                <a:gd name="connsiteX5" fmla="*/ 18226 w 1008112"/>
                <a:gd name="connsiteY5" fmla="*/ 546238 h 1224136"/>
                <a:gd name="connsiteX6" fmla="*/ 0 w 1008112"/>
                <a:gd name="connsiteY6" fmla="*/ 0 h 1224136"/>
                <a:gd name="connsiteX0" fmla="*/ 1972807 w 2980919"/>
                <a:gd name="connsiteY0" fmla="*/ 0 h 1224136"/>
                <a:gd name="connsiteX1" fmla="*/ 2476863 w 2980919"/>
                <a:gd name="connsiteY1" fmla="*/ 0 h 1224136"/>
                <a:gd name="connsiteX2" fmla="*/ 2980919 w 2980919"/>
                <a:gd name="connsiteY2" fmla="*/ 612068 h 1224136"/>
                <a:gd name="connsiteX3" fmla="*/ 2476863 w 2980919"/>
                <a:gd name="connsiteY3" fmla="*/ 1224136 h 1224136"/>
                <a:gd name="connsiteX4" fmla="*/ 1972807 w 2980919"/>
                <a:gd name="connsiteY4" fmla="*/ 1224136 h 1224136"/>
                <a:gd name="connsiteX5" fmla="*/ 0 w 2980919"/>
                <a:gd name="connsiteY5" fmla="*/ 531490 h 1224136"/>
                <a:gd name="connsiteX6" fmla="*/ 1972807 w 2980919"/>
                <a:gd name="connsiteY6" fmla="*/ 0 h 1224136"/>
                <a:gd name="connsiteX0" fmla="*/ 1972807 w 2980919"/>
                <a:gd name="connsiteY0" fmla="*/ 0 h 1224136"/>
                <a:gd name="connsiteX1" fmla="*/ 2476863 w 2980919"/>
                <a:gd name="connsiteY1" fmla="*/ 0 h 1224136"/>
                <a:gd name="connsiteX2" fmla="*/ 2980919 w 2980919"/>
                <a:gd name="connsiteY2" fmla="*/ 612068 h 1224136"/>
                <a:gd name="connsiteX3" fmla="*/ 2476863 w 2980919"/>
                <a:gd name="connsiteY3" fmla="*/ 1224136 h 1224136"/>
                <a:gd name="connsiteX4" fmla="*/ 1972807 w 2980919"/>
                <a:gd name="connsiteY4" fmla="*/ 1224136 h 1224136"/>
                <a:gd name="connsiteX5" fmla="*/ 0 w 2980919"/>
                <a:gd name="connsiteY5" fmla="*/ 531490 h 1224136"/>
                <a:gd name="connsiteX6" fmla="*/ 1972807 w 2980919"/>
                <a:gd name="connsiteY6" fmla="*/ 0 h 1224136"/>
                <a:gd name="connsiteX0" fmla="*/ 1972807 w 2980919"/>
                <a:gd name="connsiteY0" fmla="*/ 0 h 1224136"/>
                <a:gd name="connsiteX1" fmla="*/ 2476863 w 2980919"/>
                <a:gd name="connsiteY1" fmla="*/ 0 h 1224136"/>
                <a:gd name="connsiteX2" fmla="*/ 2980919 w 2980919"/>
                <a:gd name="connsiteY2" fmla="*/ 612068 h 1224136"/>
                <a:gd name="connsiteX3" fmla="*/ 2476863 w 2980919"/>
                <a:gd name="connsiteY3" fmla="*/ 1224136 h 1224136"/>
                <a:gd name="connsiteX4" fmla="*/ 1972807 w 2980919"/>
                <a:gd name="connsiteY4" fmla="*/ 1224136 h 1224136"/>
                <a:gd name="connsiteX5" fmla="*/ 0 w 2980919"/>
                <a:gd name="connsiteY5" fmla="*/ 531490 h 1224136"/>
                <a:gd name="connsiteX6" fmla="*/ 1972807 w 2980919"/>
                <a:gd name="connsiteY6" fmla="*/ 0 h 1224136"/>
                <a:gd name="connsiteX0" fmla="*/ 1972807 w 2980919"/>
                <a:gd name="connsiteY0" fmla="*/ 0 h 1224136"/>
                <a:gd name="connsiteX1" fmla="*/ 2476863 w 2980919"/>
                <a:gd name="connsiteY1" fmla="*/ 0 h 1224136"/>
                <a:gd name="connsiteX2" fmla="*/ 2980919 w 2980919"/>
                <a:gd name="connsiteY2" fmla="*/ 612068 h 1224136"/>
                <a:gd name="connsiteX3" fmla="*/ 2476863 w 2980919"/>
                <a:gd name="connsiteY3" fmla="*/ 1224136 h 1224136"/>
                <a:gd name="connsiteX4" fmla="*/ 1972807 w 2980919"/>
                <a:gd name="connsiteY4" fmla="*/ 1224136 h 1224136"/>
                <a:gd name="connsiteX5" fmla="*/ 0 w 2980919"/>
                <a:gd name="connsiteY5" fmla="*/ 531490 h 1224136"/>
                <a:gd name="connsiteX6" fmla="*/ 1972807 w 2980919"/>
                <a:gd name="connsiteY6" fmla="*/ 0 h 1224136"/>
                <a:gd name="connsiteX0" fmla="*/ 1610859 w 2618971"/>
                <a:gd name="connsiteY0" fmla="*/ 0 h 1224136"/>
                <a:gd name="connsiteX1" fmla="*/ 2114915 w 2618971"/>
                <a:gd name="connsiteY1" fmla="*/ 0 h 1224136"/>
                <a:gd name="connsiteX2" fmla="*/ 2618971 w 2618971"/>
                <a:gd name="connsiteY2" fmla="*/ 612068 h 1224136"/>
                <a:gd name="connsiteX3" fmla="*/ 2114915 w 2618971"/>
                <a:gd name="connsiteY3" fmla="*/ 1224136 h 1224136"/>
                <a:gd name="connsiteX4" fmla="*/ 1610859 w 2618971"/>
                <a:gd name="connsiteY4" fmla="*/ 1224136 h 1224136"/>
                <a:gd name="connsiteX5" fmla="*/ 0 w 2618971"/>
                <a:gd name="connsiteY5" fmla="*/ 575940 h 1224136"/>
                <a:gd name="connsiteX6" fmla="*/ 1610859 w 2618971"/>
                <a:gd name="connsiteY6" fmla="*/ 0 h 1224136"/>
                <a:gd name="connsiteX0" fmla="*/ 1610859 w 2618971"/>
                <a:gd name="connsiteY0" fmla="*/ 0 h 1224136"/>
                <a:gd name="connsiteX1" fmla="*/ 2114915 w 2618971"/>
                <a:gd name="connsiteY1" fmla="*/ 0 h 1224136"/>
                <a:gd name="connsiteX2" fmla="*/ 2618971 w 2618971"/>
                <a:gd name="connsiteY2" fmla="*/ 612068 h 1224136"/>
                <a:gd name="connsiteX3" fmla="*/ 2114915 w 2618971"/>
                <a:gd name="connsiteY3" fmla="*/ 1224136 h 1224136"/>
                <a:gd name="connsiteX4" fmla="*/ 1610859 w 2618971"/>
                <a:gd name="connsiteY4" fmla="*/ 1224136 h 1224136"/>
                <a:gd name="connsiteX5" fmla="*/ 0 w 2618971"/>
                <a:gd name="connsiteY5" fmla="*/ 575940 h 1224136"/>
                <a:gd name="connsiteX6" fmla="*/ 1610859 w 2618971"/>
                <a:gd name="connsiteY6" fmla="*/ 0 h 1224136"/>
                <a:gd name="connsiteX0" fmla="*/ 1617212 w 2625324"/>
                <a:gd name="connsiteY0" fmla="*/ 0 h 1224136"/>
                <a:gd name="connsiteX1" fmla="*/ 2121268 w 2625324"/>
                <a:gd name="connsiteY1" fmla="*/ 0 h 1224136"/>
                <a:gd name="connsiteX2" fmla="*/ 2625324 w 2625324"/>
                <a:gd name="connsiteY2" fmla="*/ 612068 h 1224136"/>
                <a:gd name="connsiteX3" fmla="*/ 2121268 w 2625324"/>
                <a:gd name="connsiteY3" fmla="*/ 1224136 h 1224136"/>
                <a:gd name="connsiteX4" fmla="*/ 1617212 w 2625324"/>
                <a:gd name="connsiteY4" fmla="*/ 1224136 h 1224136"/>
                <a:gd name="connsiteX5" fmla="*/ 0 w 2625324"/>
                <a:gd name="connsiteY5" fmla="*/ 601340 h 1224136"/>
                <a:gd name="connsiteX6" fmla="*/ 1617212 w 2625324"/>
                <a:gd name="connsiteY6" fmla="*/ 0 h 122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25324" h="1224136">
                  <a:moveTo>
                    <a:pt x="1617212" y="0"/>
                  </a:moveTo>
                  <a:lnTo>
                    <a:pt x="2121268" y="0"/>
                  </a:lnTo>
                  <a:cubicBezTo>
                    <a:pt x="2399650" y="0"/>
                    <a:pt x="2625324" y="274032"/>
                    <a:pt x="2625324" y="612068"/>
                  </a:cubicBezTo>
                  <a:cubicBezTo>
                    <a:pt x="2625324" y="950104"/>
                    <a:pt x="2399650" y="1224136"/>
                    <a:pt x="2121268" y="1224136"/>
                  </a:cubicBezTo>
                  <a:lnTo>
                    <a:pt x="1617212" y="1224136"/>
                  </a:lnTo>
                  <a:cubicBezTo>
                    <a:pt x="959610" y="993254"/>
                    <a:pt x="584264" y="1148288"/>
                    <a:pt x="0" y="601340"/>
                  </a:cubicBezTo>
                  <a:cubicBezTo>
                    <a:pt x="583858" y="55466"/>
                    <a:pt x="959610" y="177163"/>
                    <a:pt x="1617212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  <p:sp>
          <p:nvSpPr>
            <p:cNvPr id="238" name="Schemat blokowy: łącznik 237"/>
            <p:cNvSpPr/>
            <p:nvPr/>
          </p:nvSpPr>
          <p:spPr bwMode="auto">
            <a:xfrm>
              <a:off x="4121099" y="5302693"/>
              <a:ext cx="89847" cy="82261"/>
            </a:xfrm>
            <a:prstGeom prst="flowChartConnector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</p:grpSp>
      <p:grpSp>
        <p:nvGrpSpPr>
          <p:cNvPr id="15381" name="Grupa 15380"/>
          <p:cNvGrpSpPr/>
          <p:nvPr/>
        </p:nvGrpSpPr>
        <p:grpSpPr>
          <a:xfrm>
            <a:off x="9708312" y="4794133"/>
            <a:ext cx="259075" cy="367798"/>
            <a:chOff x="5285760" y="5625036"/>
            <a:chExt cx="239146" cy="402297"/>
          </a:xfrm>
        </p:grpSpPr>
        <p:sp>
          <p:nvSpPr>
            <p:cNvPr id="245" name="Schemat blokowy: opóźnienie 244"/>
            <p:cNvSpPr/>
            <p:nvPr/>
          </p:nvSpPr>
          <p:spPr bwMode="auto">
            <a:xfrm rot="5400000">
              <a:off x="5278469" y="5780896"/>
              <a:ext cx="253727" cy="239146"/>
            </a:xfrm>
            <a:prstGeom prst="flowChartDelay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  <p:sp>
          <p:nvSpPr>
            <p:cNvPr id="246" name="Schemat blokowy: łącznik 245"/>
            <p:cNvSpPr/>
            <p:nvPr/>
          </p:nvSpPr>
          <p:spPr bwMode="auto">
            <a:xfrm>
              <a:off x="5302640" y="5625036"/>
              <a:ext cx="205384" cy="148569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  <p:cxnSp>
          <p:nvCxnSpPr>
            <p:cNvPr id="247" name="Łącznik prostoliniowy 246"/>
            <p:cNvCxnSpPr>
              <a:stCxn id="245" idx="1"/>
              <a:endCxn id="245" idx="3"/>
            </p:cNvCxnSpPr>
            <p:nvPr/>
          </p:nvCxnSpPr>
          <p:spPr bwMode="auto">
            <a:xfrm>
              <a:off x="5405333" y="5773606"/>
              <a:ext cx="0" cy="25372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1" name="Grupa 250"/>
          <p:cNvGrpSpPr/>
          <p:nvPr/>
        </p:nvGrpSpPr>
        <p:grpSpPr>
          <a:xfrm>
            <a:off x="8977959" y="4798375"/>
            <a:ext cx="259075" cy="367798"/>
            <a:chOff x="5285760" y="5625036"/>
            <a:chExt cx="239146" cy="402297"/>
          </a:xfrm>
        </p:grpSpPr>
        <p:sp>
          <p:nvSpPr>
            <p:cNvPr id="252" name="Schemat blokowy: opóźnienie 251"/>
            <p:cNvSpPr/>
            <p:nvPr/>
          </p:nvSpPr>
          <p:spPr bwMode="auto">
            <a:xfrm rot="5400000">
              <a:off x="5278469" y="5780896"/>
              <a:ext cx="253727" cy="239146"/>
            </a:xfrm>
            <a:prstGeom prst="flowChartDelay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  <p:sp>
          <p:nvSpPr>
            <p:cNvPr id="253" name="Schemat blokowy: łącznik 252"/>
            <p:cNvSpPr/>
            <p:nvPr/>
          </p:nvSpPr>
          <p:spPr bwMode="auto">
            <a:xfrm>
              <a:off x="5302640" y="5625036"/>
              <a:ext cx="205384" cy="148569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  <p:cxnSp>
          <p:nvCxnSpPr>
            <p:cNvPr id="254" name="Łącznik prostoliniowy 253"/>
            <p:cNvCxnSpPr>
              <a:stCxn id="252" idx="1"/>
              <a:endCxn id="252" idx="3"/>
            </p:cNvCxnSpPr>
            <p:nvPr/>
          </p:nvCxnSpPr>
          <p:spPr bwMode="auto">
            <a:xfrm>
              <a:off x="5405333" y="5773606"/>
              <a:ext cx="0" cy="25372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5" name="Grupa 254"/>
          <p:cNvGrpSpPr/>
          <p:nvPr/>
        </p:nvGrpSpPr>
        <p:grpSpPr>
          <a:xfrm>
            <a:off x="10308470" y="4798375"/>
            <a:ext cx="259075" cy="367798"/>
            <a:chOff x="5285760" y="5625036"/>
            <a:chExt cx="239146" cy="402297"/>
          </a:xfrm>
        </p:grpSpPr>
        <p:sp>
          <p:nvSpPr>
            <p:cNvPr id="256" name="Schemat blokowy: opóźnienie 255"/>
            <p:cNvSpPr/>
            <p:nvPr/>
          </p:nvSpPr>
          <p:spPr bwMode="auto">
            <a:xfrm rot="5400000">
              <a:off x="5278469" y="5780896"/>
              <a:ext cx="253727" cy="239146"/>
            </a:xfrm>
            <a:prstGeom prst="flowChartDelay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  <p:sp>
          <p:nvSpPr>
            <p:cNvPr id="257" name="Schemat blokowy: łącznik 256"/>
            <p:cNvSpPr/>
            <p:nvPr/>
          </p:nvSpPr>
          <p:spPr bwMode="auto">
            <a:xfrm>
              <a:off x="5302640" y="5625036"/>
              <a:ext cx="205384" cy="148569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  <p:cxnSp>
          <p:nvCxnSpPr>
            <p:cNvPr id="258" name="Łącznik prostoliniowy 257"/>
            <p:cNvCxnSpPr>
              <a:stCxn id="256" idx="1"/>
              <a:endCxn id="256" idx="3"/>
            </p:cNvCxnSpPr>
            <p:nvPr/>
          </p:nvCxnSpPr>
          <p:spPr bwMode="auto">
            <a:xfrm>
              <a:off x="5405333" y="5773606"/>
              <a:ext cx="0" cy="25372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9" name="Grupa 258"/>
          <p:cNvGrpSpPr/>
          <p:nvPr/>
        </p:nvGrpSpPr>
        <p:grpSpPr>
          <a:xfrm>
            <a:off x="2522315" y="4794133"/>
            <a:ext cx="259075" cy="367798"/>
            <a:chOff x="5285760" y="5625036"/>
            <a:chExt cx="239146" cy="402297"/>
          </a:xfrm>
        </p:grpSpPr>
        <p:sp>
          <p:nvSpPr>
            <p:cNvPr id="260" name="Schemat blokowy: opóźnienie 259"/>
            <p:cNvSpPr/>
            <p:nvPr/>
          </p:nvSpPr>
          <p:spPr bwMode="auto">
            <a:xfrm rot="5400000">
              <a:off x="5278469" y="5780896"/>
              <a:ext cx="253727" cy="239146"/>
            </a:xfrm>
            <a:prstGeom prst="flowChartDelay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  <p:sp>
          <p:nvSpPr>
            <p:cNvPr id="261" name="Schemat blokowy: łącznik 260"/>
            <p:cNvSpPr/>
            <p:nvPr/>
          </p:nvSpPr>
          <p:spPr bwMode="auto">
            <a:xfrm>
              <a:off x="5302640" y="5625036"/>
              <a:ext cx="205384" cy="148569"/>
            </a:xfrm>
            <a:prstGeom prst="flowChartConnector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r" fontAlgn="base">
                <a:spcBef>
                  <a:spcPct val="0"/>
                </a:spcBef>
                <a:spcAft>
                  <a:spcPct val="0"/>
                </a:spcAft>
              </a:pPr>
              <a:endParaRPr lang="pl-PL" sz="1000" b="1">
                <a:solidFill>
                  <a:srgbClr val="FFFFFF"/>
                </a:solidFill>
              </a:endParaRPr>
            </a:p>
          </p:txBody>
        </p:sp>
        <p:cxnSp>
          <p:nvCxnSpPr>
            <p:cNvPr id="262" name="Łącznik prostoliniowy 261"/>
            <p:cNvCxnSpPr>
              <a:stCxn id="260" idx="1"/>
              <a:endCxn id="260" idx="3"/>
            </p:cNvCxnSpPr>
            <p:nvPr/>
          </p:nvCxnSpPr>
          <p:spPr bwMode="auto">
            <a:xfrm>
              <a:off x="5405333" y="5773606"/>
              <a:ext cx="0" cy="253727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" name="PoleTekstowe 2"/>
          <p:cNvSpPr txBox="1">
            <a:spLocks noChangeArrowheads="1"/>
          </p:cNvSpPr>
          <p:nvPr/>
        </p:nvSpPr>
        <p:spPr bwMode="auto">
          <a:xfrm>
            <a:off x="1466070" y="1340768"/>
            <a:ext cx="9310451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Font typeface="Calibri" pitchFamily="34" charset="0"/>
              <a:buNone/>
            </a:pPr>
            <a:r>
              <a:rPr lang="pl-PL" sz="2200" dirty="0">
                <a:solidFill>
                  <a:srgbClr val="000000"/>
                </a:solidFill>
                <a:cs typeface="Arial" panose="020B0604020202020204" pitchFamily="34" charset="0"/>
              </a:rPr>
              <a:t>	- samice z pierwszej generacji mogą przeprowadzać żer regeneracyjny (na przedłużeniu chodnika macierzystego i wokół komory godowej) i ponownie złożyć jaja (generacja siostrzana),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Calibri" pitchFamily="34" charset="0"/>
              <a:buNone/>
            </a:pPr>
            <a:endParaRPr lang="pl-PL" sz="14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Font typeface="Calibri" pitchFamily="34" charset="0"/>
              <a:buNone/>
            </a:pPr>
            <a:r>
              <a:rPr lang="pl-PL" sz="2200" dirty="0">
                <a:solidFill>
                  <a:srgbClr val="000000"/>
                </a:solidFill>
                <a:cs typeface="Arial" panose="020B0604020202020204" pitchFamily="34" charset="0"/>
              </a:rPr>
              <a:t>	- samice z drugiej generacji (młode chrząszcze) mogą przeprowadzać żer uzupełniający (w końcach chodników larwalnych lub poza miejscem wylęgu, np. rdzeń świeżych gałęzi czy szyjki korzeniowe kilkuletnich sosen) i także złożyć jaja.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805523" y="764704"/>
            <a:ext cx="8748580" cy="508000"/>
          </a:xfrm>
        </p:spPr>
        <p:txBody>
          <a:bodyPr/>
          <a:lstStyle/>
          <a:p>
            <a:r>
              <a:rPr lang="pl-PL" dirty="0"/>
              <a:t>B</a:t>
            </a:r>
            <a:r>
              <a:rPr lang="pl-PL" dirty="0" smtClean="0"/>
              <a:t>iologia kornika </a:t>
            </a:r>
            <a:r>
              <a:rPr lang="pl-PL" dirty="0" err="1" smtClean="0"/>
              <a:t>ostrozębnego</a:t>
            </a:r>
            <a:endParaRPr lang="pl-PL" dirty="0"/>
          </a:p>
        </p:txBody>
      </p:sp>
      <p:sp>
        <p:nvSpPr>
          <p:cNvPr id="77" name="pole tekstowe 76"/>
          <p:cNvSpPr txBox="1"/>
          <p:nvPr/>
        </p:nvSpPr>
        <p:spPr>
          <a:xfrm>
            <a:off x="1119897" y="4029632"/>
            <a:ext cx="990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l-PL" sz="1200" b="1" dirty="0">
                <a:solidFill>
                  <a:srgbClr val="000000"/>
                </a:solidFill>
              </a:rPr>
              <a:t> Źródło: „Atlas szkodników wtórnych drzew iglastych” – </a:t>
            </a:r>
            <a:r>
              <a:rPr lang="pl-PL" sz="1200" b="1" dirty="0" err="1">
                <a:solidFill>
                  <a:srgbClr val="000000"/>
                </a:solidFill>
              </a:rPr>
              <a:t>Kolk</a:t>
            </a:r>
            <a:r>
              <a:rPr lang="pl-PL" sz="1200" b="1" dirty="0">
                <a:solidFill>
                  <a:srgbClr val="000000"/>
                </a:solidFill>
              </a:rPr>
              <a:t> A., Rodziewicz A., Dzwonkowski R.</a:t>
            </a:r>
          </a:p>
        </p:txBody>
      </p:sp>
    </p:spTree>
    <p:extLst>
      <p:ext uri="{BB962C8B-B14F-4D97-AF65-F5344CB8AC3E}">
        <p14:creationId xmlns:p14="http://schemas.microsoft.com/office/powerpoint/2010/main" val="367775904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ytuł 1"/>
          <p:cNvSpPr>
            <a:spLocks noGrp="1"/>
          </p:cNvSpPr>
          <p:nvPr>
            <p:ph type="title"/>
          </p:nvPr>
        </p:nvSpPr>
        <p:spPr>
          <a:xfrm>
            <a:off x="4113213" y="96838"/>
            <a:ext cx="5792787" cy="508000"/>
          </a:xfrm>
        </p:spPr>
        <p:txBody>
          <a:bodyPr/>
          <a:lstStyle/>
          <a:p>
            <a:r>
              <a:rPr lang="pl-PL" smtClean="0"/>
              <a:t>Kornik ostrozębny Ips acuminatus (Gyll.)</a:t>
            </a:r>
          </a:p>
        </p:txBody>
      </p:sp>
      <p:sp>
        <p:nvSpPr>
          <p:cNvPr id="19458" name="Symbol zastępczy zawartości 2"/>
          <p:cNvSpPr>
            <a:spLocks noGrp="1"/>
          </p:cNvSpPr>
          <p:nvPr>
            <p:ph idx="1"/>
          </p:nvPr>
        </p:nvSpPr>
        <p:spPr>
          <a:xfrm>
            <a:off x="241300" y="752475"/>
            <a:ext cx="10753725" cy="3284538"/>
          </a:xfrm>
        </p:spPr>
        <p:txBody>
          <a:bodyPr/>
          <a:lstStyle/>
          <a:p>
            <a:r>
              <a:rPr lang="pl-PL" smtClean="0"/>
              <a:t>Atakuje głównie sosnę</a:t>
            </a:r>
          </a:p>
          <a:p>
            <a:r>
              <a:rPr lang="pl-PL" smtClean="0"/>
              <a:t>Na słabszych siedliskach (literatura) - </a:t>
            </a:r>
            <a:r>
              <a:rPr lang="pl-PL" smtClean="0">
                <a:solidFill>
                  <a:srgbClr val="FF0000"/>
                </a:solidFill>
              </a:rPr>
              <a:t>obecnie w wyniku suszy głównie obserwowany jest na silniejszych siedliskach!!!!!</a:t>
            </a:r>
          </a:p>
          <a:p>
            <a:r>
              <a:rPr lang="pl-PL" smtClean="0"/>
              <a:t>Chetnie żeruje w d-stanch starszych , silnie przerzedzonych, na pozór zdrowych, </a:t>
            </a:r>
          </a:p>
          <a:p>
            <a:r>
              <a:rPr lang="pl-PL" smtClean="0"/>
              <a:t>Wysokie zagęszczenie obserwowano w d-stanch, w których nie usuwano martwych drzew,</a:t>
            </a:r>
          </a:p>
          <a:p>
            <a:r>
              <a:rPr lang="pl-PL" smtClean="0"/>
              <a:t>Gdzie pozostawiano nie uprzatniętne wierzchołki i grube gałęzi,</a:t>
            </a:r>
          </a:p>
        </p:txBody>
      </p:sp>
      <p:pic>
        <p:nvPicPr>
          <p:cNvPr id="4" name="Picture 7" descr="ips_acuminatus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64563" y="4114800"/>
            <a:ext cx="2887662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4875" y="4037013"/>
            <a:ext cx="1855788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5375" y="4037013"/>
            <a:ext cx="4889500" cy="274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4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4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4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5828" y="915569"/>
            <a:ext cx="6315742" cy="5292081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25264" y="2020928"/>
            <a:ext cx="5292080" cy="306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8276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Tekstowe 3"/>
          <p:cNvSpPr txBox="1"/>
          <p:nvPr/>
        </p:nvSpPr>
        <p:spPr>
          <a:xfrm>
            <a:off x="2617777" y="69030"/>
            <a:ext cx="1015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>
                <a:solidFill>
                  <a:srgbClr val="FFFFFF"/>
                </a:solidFill>
                <a:latin typeface="Calibri" pitchFamily="34" charset="0"/>
              </a:rPr>
              <a:t>Biologia</a:t>
            </a:r>
          </a:p>
        </p:txBody>
      </p:sp>
      <p:sp>
        <p:nvSpPr>
          <p:cNvPr id="6" name="PoleTekstowe 2"/>
          <p:cNvSpPr txBox="1">
            <a:spLocks noChangeArrowheads="1"/>
          </p:cNvSpPr>
          <p:nvPr/>
        </p:nvSpPr>
        <p:spPr bwMode="auto">
          <a:xfrm>
            <a:off x="947428" y="703273"/>
            <a:ext cx="10101573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/>
            <a:r>
              <a:rPr lang="pl-PL" b="1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  <a:r>
              <a:rPr lang="pl-PL" sz="2800" b="1" dirty="0">
                <a:solidFill>
                  <a:srgbClr val="000000"/>
                </a:solidFill>
                <a:cs typeface="Arial" panose="020B0604020202020204" pitchFamily="34" charset="0"/>
              </a:rPr>
              <a:t>Wygląd żerowiska</a:t>
            </a:r>
          </a:p>
          <a:p>
            <a:pPr marL="342900" indent="-342900" algn="just"/>
            <a:r>
              <a:rPr lang="pl-PL" sz="2400" b="1" dirty="0">
                <a:solidFill>
                  <a:srgbClr val="000000"/>
                </a:solidFill>
                <a:cs typeface="Arial" panose="020B0604020202020204" pitchFamily="34" charset="0"/>
              </a:rPr>
              <a:t>	- samiec wygryza w bielu dużą komorę godową</a:t>
            </a:r>
          </a:p>
          <a:p>
            <a:pPr marL="342900" indent="-342900" algn="just"/>
            <a:r>
              <a:rPr lang="pl-PL" sz="2400" b="1" dirty="0">
                <a:solidFill>
                  <a:srgbClr val="000000"/>
                </a:solidFill>
                <a:cs typeface="Arial" panose="020B0604020202020204" pitchFamily="34" charset="0"/>
              </a:rPr>
              <a:t>	- od 3 do kilkunastu chodników macierzystych</a:t>
            </a:r>
          </a:p>
          <a:p>
            <a:pPr marL="342900" indent="-342900" algn="just"/>
            <a:r>
              <a:rPr lang="pl-PL" sz="2400" b="1" dirty="0">
                <a:solidFill>
                  <a:srgbClr val="000000"/>
                </a:solidFill>
                <a:cs typeface="Arial" panose="020B0604020202020204" pitchFamily="34" charset="0"/>
              </a:rPr>
              <a:t>	- szerokość ok. 2 mm, dł. średnio 20 cm</a:t>
            </a:r>
          </a:p>
          <a:p>
            <a:pPr marL="342900" indent="-342900" algn="just"/>
            <a:r>
              <a:rPr lang="pl-PL" sz="2400" b="1" dirty="0">
                <a:solidFill>
                  <a:srgbClr val="000000"/>
                </a:solidFill>
                <a:cs typeface="Arial" panose="020B0604020202020204" pitchFamily="34" charset="0"/>
              </a:rPr>
              <a:t>	- silnie odbite w bielu, biegną wzdłuż włókien</a:t>
            </a:r>
          </a:p>
          <a:p>
            <a:pPr marL="342900" indent="-342900" algn="just"/>
            <a:r>
              <a:rPr lang="pl-PL" sz="2400" b="1" dirty="0">
                <a:solidFill>
                  <a:srgbClr val="000000"/>
                </a:solidFill>
                <a:cs typeface="Arial" panose="020B0604020202020204" pitchFamily="34" charset="0"/>
              </a:rPr>
              <a:t>	- zapełnione są brunatno-białawymi </a:t>
            </a:r>
            <a:r>
              <a:rPr lang="pl-PL" sz="2400" b="1" dirty="0" err="1">
                <a:solidFill>
                  <a:srgbClr val="000000"/>
                </a:solidFill>
                <a:cs typeface="Arial" panose="020B0604020202020204" pitchFamily="34" charset="0"/>
              </a:rPr>
              <a:t>trocinkami</a:t>
            </a:r>
            <a:endParaRPr lang="pl-PL" sz="24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42900" indent="-342900" algn="just"/>
            <a:r>
              <a:rPr lang="pl-PL" sz="2400" b="1" dirty="0">
                <a:solidFill>
                  <a:srgbClr val="000000"/>
                </a:solidFill>
                <a:cs typeface="Arial" panose="020B0604020202020204" pitchFamily="34" charset="0"/>
              </a:rPr>
              <a:t>	- liczne otwory wentylacyjne w korze</a:t>
            </a:r>
          </a:p>
          <a:p>
            <a:pPr marL="342900" indent="-342900"/>
            <a:r>
              <a:rPr lang="pl-PL" sz="2400" b="1" dirty="0">
                <a:solidFill>
                  <a:srgbClr val="000000"/>
                </a:solidFill>
                <a:cs typeface="Arial" panose="020B0604020202020204" pitchFamily="34" charset="0"/>
              </a:rPr>
              <a:t>	- nyże jajowe rozmieszczone nieregularnie w dość dużych</a:t>
            </a:r>
          </a:p>
          <a:p>
            <a:pPr marL="342900" indent="-342900"/>
            <a:r>
              <a:rPr lang="pl-PL" sz="2400" b="1" dirty="0">
                <a:solidFill>
                  <a:srgbClr val="000000"/>
                </a:solidFill>
                <a:cs typeface="Arial" panose="020B0604020202020204" pitchFamily="34" charset="0"/>
              </a:rPr>
              <a:t>      odstępach</a:t>
            </a:r>
          </a:p>
          <a:p>
            <a:pPr marL="342900" indent="-342900" algn="just"/>
            <a:r>
              <a:rPr lang="pl-PL" sz="2400" b="1" dirty="0">
                <a:solidFill>
                  <a:srgbClr val="000000"/>
                </a:solidFill>
                <a:cs typeface="Arial" panose="020B0604020202020204" pitchFamily="34" charset="0"/>
              </a:rPr>
              <a:t>	- chodniki larwalne krótkie</a:t>
            </a:r>
          </a:p>
          <a:p>
            <a:pPr marL="342900" indent="-342900" algn="just"/>
            <a:r>
              <a:rPr lang="pl-PL" sz="2400" b="1" dirty="0">
                <a:solidFill>
                  <a:srgbClr val="000000"/>
                </a:solidFill>
                <a:cs typeface="Arial" panose="020B0604020202020204" pitchFamily="34" charset="0"/>
              </a:rPr>
              <a:t>	- kolebki poczwarkowe zagłębione w bielu</a:t>
            </a:r>
          </a:p>
          <a:p>
            <a:pPr marL="342900" indent="-342900" algn="just"/>
            <a:r>
              <a:rPr lang="pl-PL" sz="2400" b="1" dirty="0">
                <a:solidFill>
                  <a:srgbClr val="000000"/>
                </a:solidFill>
                <a:cs typeface="Arial" panose="020B0604020202020204" pitchFamily="34" charset="0"/>
              </a:rPr>
              <a:t>	- zimują postacie dorosłe pod korą w żerowisku, czasem w ściole postacie doskonałe w różnym stopniu wybarwienia zaś druga generacja w stadium poczwarki</a:t>
            </a:r>
          </a:p>
          <a:p>
            <a:pPr marL="342900" indent="-342900" algn="just">
              <a:lnSpc>
                <a:spcPct val="150000"/>
              </a:lnSpc>
            </a:pPr>
            <a:endParaRPr lang="pl-PL" sz="20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16591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Moje Dokumenty\MOJE DOKUMENTY_Dysk C\SZKODNIKI\KORNIK OSTROZĘBNY\FOTO\Jacek Rosły _Kraśnik_Karczmiska\IMGP0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291" y="765175"/>
            <a:ext cx="8463094" cy="520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ytuł 1"/>
          <p:cNvSpPr txBox="1">
            <a:spLocks/>
          </p:cNvSpPr>
          <p:nvPr/>
        </p:nvSpPr>
        <p:spPr bwMode="auto">
          <a:xfrm>
            <a:off x="8981818" y="6021288"/>
            <a:ext cx="1728391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pl-PL" altLang="pl-PL" sz="1200" b="0" kern="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pl-PL" altLang="pl-PL" sz="1400" b="0" kern="0" dirty="0">
                <a:solidFill>
                  <a:srgbClr val="000000"/>
                </a:solidFill>
              </a:rPr>
              <a:t>Foto. J. Rosły</a:t>
            </a:r>
            <a:r>
              <a:rPr lang="pl-PL" altLang="pl-PL" sz="1400" kern="0" dirty="0"/>
              <a:t/>
            </a:r>
            <a:br>
              <a:rPr lang="pl-PL" altLang="pl-PL" sz="1400" kern="0" dirty="0"/>
            </a:br>
            <a:endParaRPr lang="pl-PL" altLang="pl-PL" sz="1400" kern="0" dirty="0"/>
          </a:p>
        </p:txBody>
      </p:sp>
    </p:spTree>
    <p:extLst>
      <p:ext uri="{BB962C8B-B14F-4D97-AF65-F5344CB8AC3E}">
        <p14:creationId xmlns:p14="http://schemas.microsoft.com/office/powerpoint/2010/main" val="21828615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764704"/>
            <a:ext cx="9906000" cy="6096000"/>
          </a:xfrm>
        </p:spPr>
      </p:pic>
    </p:spTree>
    <p:extLst>
      <p:ext uri="{BB962C8B-B14F-4D97-AF65-F5344CB8AC3E}">
        <p14:creationId xmlns:p14="http://schemas.microsoft.com/office/powerpoint/2010/main" val="169106592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3532" y="773640"/>
            <a:ext cx="4030000" cy="5580000"/>
          </a:xfrm>
        </p:spPr>
      </p:pic>
      <p:pic>
        <p:nvPicPr>
          <p:cNvPr id="3" name="Symbol zastępczy zawartości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20069" y="790391"/>
            <a:ext cx="3953599" cy="55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05037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559" y="476676"/>
            <a:ext cx="8580953" cy="5280585"/>
          </a:xfrm>
        </p:spPr>
      </p:pic>
      <p:sp>
        <p:nvSpPr>
          <p:cNvPr id="3" name="Prostokąt 2"/>
          <p:cNvSpPr/>
          <p:nvPr/>
        </p:nvSpPr>
        <p:spPr>
          <a:xfrm>
            <a:off x="1415481" y="5805264"/>
            <a:ext cx="99851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l-PL" sz="2000" b="1" dirty="0">
                <a:solidFill>
                  <a:srgbClr val="000000"/>
                </a:solidFill>
                <a:cs typeface="Arial" panose="020B0604020202020204" pitchFamily="34" charset="0"/>
              </a:rPr>
              <a:t>„Lokalizacja zagrożonych drzewostanów, ewidencjonowanie szkodnika (karty sygnalizacyjne) i  inwentaryzacja szkód” </a:t>
            </a:r>
          </a:p>
        </p:txBody>
      </p:sp>
    </p:spTree>
    <p:extLst>
      <p:ext uri="{BB962C8B-B14F-4D97-AF65-F5344CB8AC3E}">
        <p14:creationId xmlns:p14="http://schemas.microsoft.com/office/powerpoint/2010/main" val="398938842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Tekstowe 3"/>
          <p:cNvSpPr txBox="1"/>
          <p:nvPr/>
        </p:nvSpPr>
        <p:spPr>
          <a:xfrm>
            <a:off x="2617420" y="69030"/>
            <a:ext cx="1015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dirty="0">
                <a:solidFill>
                  <a:srgbClr val="FFFFFF"/>
                </a:solidFill>
                <a:latin typeface="Calibri" pitchFamily="34" charset="0"/>
              </a:rPr>
              <a:t>Biologia</a:t>
            </a:r>
          </a:p>
        </p:txBody>
      </p:sp>
      <p:sp>
        <p:nvSpPr>
          <p:cNvPr id="8" name="PoleTekstowe 2"/>
          <p:cNvSpPr txBox="1">
            <a:spLocks noChangeArrowheads="1"/>
          </p:cNvSpPr>
          <p:nvPr/>
        </p:nvSpPr>
        <p:spPr bwMode="auto">
          <a:xfrm>
            <a:off x="1337479" y="889274"/>
            <a:ext cx="9283031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</a:pPr>
            <a:r>
              <a:rPr lang="pl-PL" sz="3200" b="1" dirty="0">
                <a:solidFill>
                  <a:srgbClr val="000000"/>
                </a:solidFill>
                <a:cs typeface="Arial" panose="020B0604020202020204" pitchFamily="34" charset="0"/>
              </a:rPr>
              <a:t>Symptomy zasiedlenia</a:t>
            </a:r>
          </a:p>
          <a:p>
            <a:pPr marL="342900" indent="-342900">
              <a:lnSpc>
                <a:spcPct val="150000"/>
              </a:lnSpc>
            </a:pPr>
            <a:r>
              <a:rPr lang="pl-PL" sz="2000" b="1" dirty="0">
                <a:solidFill>
                  <a:srgbClr val="000000"/>
                </a:solidFill>
                <a:cs typeface="Arial" panose="020B0604020202020204" pitchFamily="34" charset="0"/>
              </a:rPr>
              <a:t>-  </a:t>
            </a:r>
            <a:r>
              <a:rPr lang="pl-PL" sz="2400" b="1" dirty="0">
                <a:solidFill>
                  <a:srgbClr val="000000"/>
                </a:solidFill>
                <a:cs typeface="Arial" panose="020B0604020202020204" pitchFamily="34" charset="0"/>
              </a:rPr>
              <a:t>atakuje zwykle mniej osłabione drzewa niż inne korniki;</a:t>
            </a:r>
          </a:p>
          <a:p>
            <a:pPr marL="342900" indent="-342900">
              <a:lnSpc>
                <a:spcPct val="150000"/>
              </a:lnSpc>
            </a:pPr>
            <a:r>
              <a:rPr lang="pl-PL" sz="2400" b="1" dirty="0">
                <a:solidFill>
                  <a:srgbClr val="000000"/>
                </a:solidFill>
                <a:cs typeface="Arial" panose="020B0604020202020204" pitchFamily="34" charset="0"/>
              </a:rPr>
              <a:t>-  </a:t>
            </a:r>
            <a:r>
              <a:rPr lang="pl-PL" sz="2400" b="1" dirty="0">
                <a:solidFill>
                  <a:srgbClr val="FF0000"/>
                </a:solidFill>
                <a:cs typeface="Arial" panose="020B0604020202020204" pitchFamily="34" charset="0"/>
              </a:rPr>
              <a:t>w pierwszym etapie trudny do zidentyfikowania w terenie  brak wysypujących się trocinek z żerowisk</a:t>
            </a:r>
            <a:r>
              <a:rPr lang="pl-PL" sz="2400" b="1" dirty="0">
                <a:solidFill>
                  <a:srgbClr val="000000"/>
                </a:solidFill>
                <a:cs typeface="Arial" panose="020B0604020202020204" pitchFamily="34" charset="0"/>
              </a:rPr>
              <a:t>;</a:t>
            </a:r>
            <a:endParaRPr lang="en-US" sz="24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</a:pPr>
            <a:r>
              <a:rPr lang="pl-PL" sz="2400" b="1" dirty="0">
                <a:solidFill>
                  <a:srgbClr val="000000"/>
                </a:solidFill>
                <a:cs typeface="Arial" panose="020B0604020202020204" pitchFamily="34" charset="0"/>
              </a:rPr>
              <a:t>- możliwe do zaobserwowania we wczesnowiosennym okresie  są przebarwienia koron: </a:t>
            </a:r>
            <a:r>
              <a:rPr lang="pl-PL" sz="2400" b="1" dirty="0">
                <a:solidFill>
                  <a:srgbClr val="FF0000"/>
                </a:solidFill>
                <a:cs typeface="Arial" panose="020B0604020202020204" pitchFamily="34" charset="0"/>
              </a:rPr>
              <a:t>szarzejący odcień igliwia</a:t>
            </a:r>
            <a:r>
              <a:rPr lang="pl-PL" sz="2400" b="1" dirty="0">
                <a:solidFill>
                  <a:srgbClr val="000000"/>
                </a:solidFill>
                <a:cs typeface="Arial" panose="020B0604020202020204" pitchFamily="34" charset="0"/>
              </a:rPr>
              <a:t>, w okresie letnim (k. VI i p. VII) – </a:t>
            </a:r>
            <a:r>
              <a:rPr lang="pl-PL" sz="2400" b="1" dirty="0">
                <a:solidFill>
                  <a:srgbClr val="FF0000"/>
                </a:solidFill>
                <a:cs typeface="Arial" panose="020B0604020202020204" pitchFamily="34" charset="0"/>
              </a:rPr>
              <a:t>korona staje się ruda,</a:t>
            </a:r>
            <a:r>
              <a:rPr lang="pl-PL" sz="2400" b="1" dirty="0">
                <a:solidFill>
                  <a:srgbClr val="000000"/>
                </a:solidFill>
                <a:cs typeface="Arial" panose="020B0604020202020204" pitchFamily="34" charset="0"/>
              </a:rPr>
              <a:t> a korowina nad żerowiskiem pęka i  odstaje.</a:t>
            </a:r>
          </a:p>
          <a:p>
            <a:pPr marL="342900" indent="-342900" algn="ctr">
              <a:lnSpc>
                <a:spcPct val="150000"/>
              </a:lnSpc>
            </a:pPr>
            <a:r>
              <a:rPr lang="pl-PL" sz="2000" b="1" dirty="0">
                <a:solidFill>
                  <a:srgbClr val="000000"/>
                </a:solidFill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7244264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Moje Dokumenty\MOJE DOKUMENTY_Dysk C\SZKODNIKI\KORNIK OSTROZĘBNY\FOTO\Jacek Rosły _Kraśnik_Karczmiska\IMGP0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071" y="1052515"/>
            <a:ext cx="7955756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1"/>
          <p:cNvSpPr txBox="1">
            <a:spLocks/>
          </p:cNvSpPr>
          <p:nvPr/>
        </p:nvSpPr>
        <p:spPr bwMode="auto">
          <a:xfrm>
            <a:off x="8981818" y="6021288"/>
            <a:ext cx="1728391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5023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pl-PL" altLang="pl-PL" sz="1200" b="0" kern="0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pl-PL" altLang="pl-PL" sz="1400" b="0" kern="0" dirty="0">
                <a:solidFill>
                  <a:srgbClr val="000000"/>
                </a:solidFill>
              </a:rPr>
              <a:t>Foto. J. Rosły</a:t>
            </a:r>
            <a:r>
              <a:rPr lang="pl-PL" altLang="pl-PL" sz="1400" kern="0" dirty="0"/>
              <a:t/>
            </a:r>
            <a:br>
              <a:rPr lang="pl-PL" altLang="pl-PL" sz="1400" kern="0" dirty="0"/>
            </a:br>
            <a:endParaRPr lang="pl-PL" altLang="pl-PL" sz="1400" kern="0" dirty="0"/>
          </a:p>
        </p:txBody>
      </p:sp>
    </p:spTree>
    <p:extLst>
      <p:ext uri="{BB962C8B-B14F-4D97-AF65-F5344CB8AC3E}">
        <p14:creationId xmlns:p14="http://schemas.microsoft.com/office/powerpoint/2010/main" val="128637014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Klimatyczny bilans wodny (KBW) jest wskaźnikiem umożliwiającym określenie stanu uwilgotnienia środowiska (oceny aktualnych zasobów wodnych) przy wykorzystaniu danych meteorologicznych. KBW jest określany jako różnica pomiędzy przychodami wody (w postaci opadów) a stratami w procesie parowania (</a:t>
            </a:r>
            <a:r>
              <a:rPr lang="pl-PL" dirty="0" err="1"/>
              <a:t>ewapotranspiracja</a:t>
            </a:r>
            <a:r>
              <a:rPr lang="pl-PL" dirty="0"/>
              <a:t>). Wartości KBW mogą posłużyć do szacowania potrzeb nawodnieniowych roślin.</a:t>
            </a:r>
          </a:p>
        </p:txBody>
      </p:sp>
    </p:spTree>
    <p:extLst>
      <p:ext uri="{BB962C8B-B14F-4D97-AF65-F5344CB8AC3E}">
        <p14:creationId xmlns:p14="http://schemas.microsoft.com/office/powerpoint/2010/main" val="2860977907"/>
      </p:ext>
    </p:extLst>
  </p:cSld>
  <p:clrMapOvr>
    <a:masterClrMapping/>
  </p:clrMapOvr>
  <p:transition spd="slow">
    <p:blinds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216" y="365125"/>
            <a:ext cx="9349196" cy="6232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32407"/>
      </p:ext>
    </p:extLst>
  </p:cSld>
  <p:clrMapOvr>
    <a:masterClrMapping/>
  </p:clrMapOvr>
  <p:transition spd="slow">
    <p:blinds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2413" y="758825"/>
            <a:ext cx="3400425" cy="1627188"/>
          </a:xfrm>
        </p:spPr>
        <p:txBody>
          <a:bodyPr/>
          <a:lstStyle/>
          <a:p>
            <a:r>
              <a:rPr lang="pl-PL" smtClean="0"/>
              <a:t>Kornik ostrozębny- uszkodzenia na sośnie</a:t>
            </a:r>
          </a:p>
        </p:txBody>
      </p:sp>
      <p:pic>
        <p:nvPicPr>
          <p:cNvPr id="4" name="Picture 2" descr="IMG_019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0" y="73025"/>
            <a:ext cx="4275138" cy="6419850"/>
          </a:xfrm>
        </p:spPr>
      </p:pic>
      <p:sp>
        <p:nvSpPr>
          <p:cNvPr id="20483" name="pole tekstowe 4"/>
          <p:cNvSpPr txBox="1">
            <a:spLocks noChangeArrowheads="1"/>
          </p:cNvSpPr>
          <p:nvPr/>
        </p:nvSpPr>
        <p:spPr bwMode="auto">
          <a:xfrm>
            <a:off x="3984625" y="5797550"/>
            <a:ext cx="2000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solidFill>
                  <a:schemeClr val="bg1"/>
                </a:solidFill>
              </a:rPr>
              <a:t>Foto RDLP Lublin</a:t>
            </a:r>
          </a:p>
        </p:txBody>
      </p:sp>
      <p:pic>
        <p:nvPicPr>
          <p:cNvPr id="6" name="Picture 2" descr="IMG_01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5138" y="73025"/>
            <a:ext cx="4106862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pole tekstowe 6"/>
          <p:cNvSpPr txBox="1">
            <a:spLocks noChangeArrowheads="1"/>
          </p:cNvSpPr>
          <p:nvPr/>
        </p:nvSpPr>
        <p:spPr bwMode="auto">
          <a:xfrm>
            <a:off x="8153400" y="5797550"/>
            <a:ext cx="1993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solidFill>
                  <a:schemeClr val="bg1"/>
                </a:solidFill>
              </a:rPr>
              <a:t>Foto RDLP Lublin</a:t>
            </a:r>
          </a:p>
        </p:txBody>
      </p:sp>
      <p:pic>
        <p:nvPicPr>
          <p:cNvPr id="8" name="Picture 2" descr="IMG_018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706688"/>
            <a:ext cx="38100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pole tekstowe 8"/>
          <p:cNvSpPr txBox="1">
            <a:spLocks noChangeArrowheads="1"/>
          </p:cNvSpPr>
          <p:nvPr/>
        </p:nvSpPr>
        <p:spPr bwMode="auto">
          <a:xfrm>
            <a:off x="0" y="5797550"/>
            <a:ext cx="2206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solidFill>
                  <a:schemeClr val="bg1"/>
                </a:solidFill>
              </a:rPr>
              <a:t>Foto RDLP Lublin</a:t>
            </a:r>
          </a:p>
        </p:txBody>
      </p:sp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3810000" y="123825"/>
            <a:ext cx="2424113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800">
                <a:solidFill>
                  <a:schemeClr val="bg1"/>
                </a:solidFill>
              </a:rPr>
              <a:t>7 Nadleśnictw</a:t>
            </a:r>
          </a:p>
        </p:txBody>
      </p:sp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9544050" y="112713"/>
            <a:ext cx="23510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>
                <a:solidFill>
                  <a:schemeClr val="bg1"/>
                </a:solidFill>
              </a:rPr>
              <a:t>Powierzchnia zrębów sanitarnych 36,93ha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605" y="220028"/>
            <a:ext cx="9381445" cy="627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40912"/>
      </p:ext>
    </p:extLst>
  </p:cSld>
  <p:clrMapOvr>
    <a:masterClrMapping/>
  </p:clrMapOvr>
  <p:transition spd="slow">
    <p:blinds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976" y="174172"/>
            <a:ext cx="9428322" cy="647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92322"/>
      </p:ext>
    </p:extLst>
  </p:cSld>
  <p:clrMapOvr>
    <a:masterClrMapping/>
  </p:clrMapOvr>
  <p:transition spd="slow">
    <p:blinds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003" y="395804"/>
            <a:ext cx="8920163" cy="605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32584"/>
      </p:ext>
    </p:extLst>
  </p:cSld>
  <p:clrMapOvr>
    <a:masterClrMapping/>
  </p:clrMapOvr>
  <p:transition spd="slow">
    <p:blinds dir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811" y="142366"/>
            <a:ext cx="9331098" cy="635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28394"/>
      </p:ext>
    </p:extLst>
  </p:cSld>
  <p:clrMapOvr>
    <a:masterClrMapping/>
  </p:clrMapOvr>
  <p:transition spd="slow">
    <p:blinds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414" y="74976"/>
            <a:ext cx="9580380" cy="66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08623"/>
      </p:ext>
    </p:extLst>
  </p:cSld>
  <p:clrMapOvr>
    <a:masterClrMapping/>
  </p:clrMapOvr>
  <p:transition spd="slow">
    <p:blinds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ytu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pl-PL" smtClean="0"/>
              <a:t>Kornik drukarz</a:t>
            </a:r>
          </a:p>
        </p:txBody>
      </p:sp>
      <p:sp>
        <p:nvSpPr>
          <p:cNvPr id="39938" name="Symbol zastępczy zawartości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pl-PL" smtClean="0"/>
              <a:t>żer głównie na świerku</a:t>
            </a:r>
          </a:p>
          <a:p>
            <a:r>
              <a:rPr lang="pl-PL" smtClean="0"/>
              <a:t>atakuje d-stany ponad 50-letnie, osłabione przez hubę korzeni, opieńkę,</a:t>
            </a:r>
          </a:p>
          <a:p>
            <a:r>
              <a:rPr lang="pl-PL" smtClean="0"/>
              <a:t>zimuje głownie w sciólce,</a:t>
            </a:r>
          </a:p>
          <a:p>
            <a:r>
              <a:rPr lang="pl-PL" smtClean="0"/>
              <a:t>rójka przełom kwietnia- maja oraz lipica- sierpnia,</a:t>
            </a:r>
          </a:p>
          <a:p>
            <a:r>
              <a:rPr lang="pl-PL" smtClean="0"/>
              <a:t>w zależności od warunków pogodowych,w roku dwie genracje plus generacja siostrzana,</a:t>
            </a:r>
          </a:p>
          <a:p>
            <a:r>
              <a:rPr lang="pl-PL" smtClean="0"/>
              <a:t>Żerowisko prawie nie widoczne w drewnie,</a:t>
            </a:r>
          </a:p>
          <a:p>
            <a:r>
              <a:rPr lang="pl-PL" smtClean="0"/>
              <a:t>Chodniki macierzyste wygryzane przez samice - zwabione przez samca do komory godowej,</a:t>
            </a:r>
          </a:p>
          <a:p>
            <a:endParaRPr lang="pl-PL" smtClean="0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9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9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9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47850" y="836613"/>
            <a:ext cx="8640763" cy="5472112"/>
          </a:xfrm>
        </p:spPr>
        <p:txBody>
          <a:bodyPr/>
          <a:lstStyle/>
          <a:p>
            <a:pPr lvl="2">
              <a:buFontTx/>
              <a:buNone/>
            </a:pPr>
            <a:r>
              <a:rPr lang="pl-PL" altLang="pl-PL" sz="2400" b="1" smtClean="0">
                <a:cs typeface="Times New Roman" pitchFamily="18" charset="0"/>
              </a:rPr>
              <a:t>    </a:t>
            </a:r>
            <a:endParaRPr lang="pl-PL" altLang="pl-PL" smtClean="0"/>
          </a:p>
          <a:p>
            <a:endParaRPr lang="pl-PL" altLang="pl-PL" smtClean="0"/>
          </a:p>
          <a:p>
            <a:endParaRPr lang="pl-PL" altLang="pl-PL" smtClean="0"/>
          </a:p>
        </p:txBody>
      </p:sp>
      <p:graphicFrame>
        <p:nvGraphicFramePr>
          <p:cNvPr id="97283" name="Object 3"/>
          <p:cNvGraphicFramePr>
            <a:graphicFrameLocks noChangeAspect="1"/>
          </p:cNvGraphicFramePr>
          <p:nvPr/>
        </p:nvGraphicFramePr>
        <p:xfrm>
          <a:off x="9372600" y="0"/>
          <a:ext cx="923925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34" name="Obraz - mapa bitowa" r:id="rId4" imgW="5420482" imgH="3962953" progId="PBrush">
                  <p:embed/>
                </p:oleObj>
              </mc:Choice>
              <mc:Fallback>
                <p:oleObj name="Obraz - mapa bitowa" r:id="rId4" imgW="5420482" imgH="3962953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2600" y="0"/>
                        <a:ext cx="923925" cy="6921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7297" name="Diagram 2"/>
          <p:cNvGrpSpPr>
            <a:grpSpLocks noChangeAspect="1"/>
          </p:cNvGrpSpPr>
          <p:nvPr/>
        </p:nvGrpSpPr>
        <p:grpSpPr bwMode="auto">
          <a:xfrm>
            <a:off x="3230563" y="1230313"/>
            <a:ext cx="5816600" cy="5184775"/>
            <a:chOff x="1111" y="680"/>
            <a:chExt cx="3583" cy="2842"/>
          </a:xfrm>
        </p:grpSpPr>
        <p:sp>
          <p:nvSpPr>
            <p:cNvPr id="97309" name="Picture 5" descr="zdj"/>
            <p:cNvSpPr>
              <a:spLocks noChangeAspect="1" noChangeArrowheads="1"/>
            </p:cNvSpPr>
            <p:nvPr/>
          </p:nvSpPr>
          <p:spPr bwMode="auto">
            <a:xfrm>
              <a:off x="1111" y="719"/>
              <a:ext cx="1270" cy="8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7310" name="Picture 13"/>
            <p:cNvSpPr>
              <a:spLocks noChangeAspect="1" noChangeArrowheads="1"/>
            </p:cNvSpPr>
            <p:nvPr/>
          </p:nvSpPr>
          <p:spPr bwMode="auto">
            <a:xfrm>
              <a:off x="3334" y="680"/>
              <a:ext cx="1360" cy="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7311" name="Picture 14" descr="wwwkornikpoczwarowad"/>
            <p:cNvSpPr>
              <a:spLocks noChangeAspect="1" noChangeArrowheads="1"/>
            </p:cNvSpPr>
            <p:nvPr/>
          </p:nvSpPr>
          <p:spPr bwMode="auto">
            <a:xfrm>
              <a:off x="3470" y="2574"/>
              <a:ext cx="982" cy="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</p:grpSp>
      <p:sp>
        <p:nvSpPr>
          <p:cNvPr id="180246" name="Text Box 22"/>
          <p:cNvSpPr txBox="1">
            <a:spLocks noChangeArrowheads="1"/>
          </p:cNvSpPr>
          <p:nvPr/>
        </p:nvSpPr>
        <p:spPr bwMode="auto">
          <a:xfrm>
            <a:off x="3160713" y="873125"/>
            <a:ext cx="20050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/>
              <a:t>Jaja: 1-2 tygodnie</a:t>
            </a:r>
          </a:p>
          <a:p>
            <a:endParaRPr lang="pl-PL" altLang="pl-PL"/>
          </a:p>
        </p:txBody>
      </p:sp>
      <p:sp>
        <p:nvSpPr>
          <p:cNvPr id="180247" name="Text Box 23"/>
          <p:cNvSpPr txBox="1">
            <a:spLocks noChangeArrowheads="1"/>
          </p:cNvSpPr>
          <p:nvPr/>
        </p:nvSpPr>
        <p:spPr bwMode="auto">
          <a:xfrm>
            <a:off x="7175500" y="765175"/>
            <a:ext cx="22113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/>
              <a:t>Larwa: 3-4 tygodnie</a:t>
            </a:r>
          </a:p>
        </p:txBody>
      </p:sp>
      <p:sp>
        <p:nvSpPr>
          <p:cNvPr id="180248" name="Text Box 24"/>
          <p:cNvSpPr txBox="1">
            <a:spLocks noChangeArrowheads="1"/>
          </p:cNvSpPr>
          <p:nvPr/>
        </p:nvSpPr>
        <p:spPr bwMode="auto">
          <a:xfrm>
            <a:off x="7032625" y="4292600"/>
            <a:ext cx="271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altLang="pl-PL"/>
              <a:t>Poczwarka: 2-3 tygodnie</a:t>
            </a:r>
          </a:p>
        </p:txBody>
      </p:sp>
      <p:sp>
        <p:nvSpPr>
          <p:cNvPr id="97301" name="Text Box 25"/>
          <p:cNvSpPr txBox="1">
            <a:spLocks noChangeArrowheads="1"/>
          </p:cNvSpPr>
          <p:nvPr/>
        </p:nvSpPr>
        <p:spPr bwMode="auto">
          <a:xfrm>
            <a:off x="5808663" y="260350"/>
            <a:ext cx="24479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>
                <a:solidFill>
                  <a:srgbClr val="005023"/>
                </a:solidFill>
              </a:rPr>
              <a:t>Kornik drukarz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92463" y="1300163"/>
            <a:ext cx="2098675" cy="157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86588" y="1133475"/>
            <a:ext cx="257016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86600" y="4630738"/>
            <a:ext cx="247015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" name="Object 15"/>
          <p:cNvGraphicFramePr>
            <a:graphicFrameLocks noChangeAspect="1"/>
          </p:cNvGraphicFramePr>
          <p:nvPr/>
        </p:nvGraphicFramePr>
        <p:xfrm>
          <a:off x="2413000" y="4116388"/>
          <a:ext cx="2879725" cy="192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35" name="Image" r:id="rId9" imgW="10972800" imgH="7315200" progId="">
                  <p:embed/>
                </p:oleObj>
              </mc:Choice>
              <mc:Fallback>
                <p:oleObj name="Image" r:id="rId9" imgW="10972800" imgH="731520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13000" y="4116388"/>
                        <a:ext cx="2879725" cy="192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trzałka w prawo 11"/>
          <p:cNvSpPr/>
          <p:nvPr/>
        </p:nvSpPr>
        <p:spPr bwMode="auto">
          <a:xfrm>
            <a:off x="5688013" y="1554163"/>
            <a:ext cx="958850" cy="831850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>
              <a:defRPr/>
            </a:pPr>
            <a:endParaRPr lang="pl-PL" sz="1000" b="1">
              <a:solidFill>
                <a:schemeClr val="bg1"/>
              </a:solidFill>
              <a:cs typeface="+mn-cs"/>
            </a:endParaRPr>
          </a:p>
        </p:txBody>
      </p:sp>
      <p:sp>
        <p:nvSpPr>
          <p:cNvPr id="13" name="Strzałka w dół 12"/>
          <p:cNvSpPr/>
          <p:nvPr/>
        </p:nvSpPr>
        <p:spPr bwMode="auto">
          <a:xfrm>
            <a:off x="7974013" y="3209925"/>
            <a:ext cx="812800" cy="873125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>
              <a:defRPr/>
            </a:pPr>
            <a:endParaRPr lang="pl-PL" sz="1000" b="1">
              <a:solidFill>
                <a:schemeClr val="bg1"/>
              </a:solidFill>
              <a:cs typeface="+mn-cs"/>
            </a:endParaRPr>
          </a:p>
        </p:txBody>
      </p:sp>
      <p:sp>
        <p:nvSpPr>
          <p:cNvPr id="14" name="Strzałka w lewo 13"/>
          <p:cNvSpPr/>
          <p:nvPr/>
        </p:nvSpPr>
        <p:spPr bwMode="auto">
          <a:xfrm>
            <a:off x="5808663" y="4781550"/>
            <a:ext cx="873125" cy="896938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r">
              <a:defRPr/>
            </a:pPr>
            <a:endParaRPr lang="pl-PL" sz="1000" b="1">
              <a:solidFill>
                <a:schemeClr val="bg1"/>
              </a:solidFill>
              <a:cs typeface="+mn-cs"/>
            </a:endParaRPr>
          </a:p>
        </p:txBody>
      </p:sp>
      <p:sp>
        <p:nvSpPr>
          <p:cNvPr id="15" name="pole tekstowe 14"/>
          <p:cNvSpPr txBox="1">
            <a:spLocks noChangeArrowheads="1"/>
          </p:cNvSpPr>
          <p:nvPr/>
        </p:nvSpPr>
        <p:spPr bwMode="auto">
          <a:xfrm>
            <a:off x="250825" y="2189163"/>
            <a:ext cx="24669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/>
              <a:t>Pełny rozwój kornika </a:t>
            </a:r>
          </a:p>
          <a:p>
            <a:r>
              <a:rPr lang="pl-PL"/>
              <a:t>trwa  około 2 miesiące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02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46" grpId="0"/>
      <p:bldP spid="180247" grpId="0"/>
      <p:bldP spid="180248" grpId="0"/>
      <p:bldP spid="12" grpId="0" animBg="1"/>
      <p:bldP spid="13" grpId="0" animBg="1"/>
      <p:bldP spid="14" grpId="0" animBg="1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82888" y="188913"/>
            <a:ext cx="8075612" cy="508000"/>
          </a:xfrm>
        </p:spPr>
        <p:txBody>
          <a:bodyPr/>
          <a:lstStyle/>
          <a:p>
            <a:pPr algn="ctr"/>
            <a:r>
              <a:rPr lang="pl-PL" altLang="pl-PL" sz="1800" smtClean="0"/>
              <a:t>Prawidłowe postępowanie z kornikami:</a:t>
            </a:r>
            <a:br>
              <a:rPr lang="pl-PL" altLang="pl-PL" sz="1800" smtClean="0"/>
            </a:br>
            <a:endParaRPr lang="pl-PL" altLang="pl-PL" sz="1800" smtClean="0"/>
          </a:p>
        </p:txBody>
      </p:sp>
      <p:sp>
        <p:nvSpPr>
          <p:cNvPr id="172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39825" y="1268413"/>
            <a:ext cx="9144000" cy="5159375"/>
          </a:xfrm>
        </p:spPr>
        <p:txBody>
          <a:bodyPr/>
          <a:lstStyle/>
          <a:p>
            <a:pPr>
              <a:defRPr/>
            </a:pPr>
            <a:r>
              <a:rPr lang="pl-PL" altLang="pl-PL" smtClean="0"/>
              <a:t>Istotą powodzenia w ograniczaniu gradacji kornika drukarza jest opanowanie I-wszej generacji- tzn., maksymalne, pełne usunięcie z lasu drzew zasiedlonych przez tę generację.</a:t>
            </a:r>
          </a:p>
          <a:p>
            <a:pPr>
              <a:defRPr/>
            </a:pPr>
            <a:r>
              <a:rPr lang="pl-PL" altLang="pl-PL" sz="2000" smtClean="0"/>
              <a:t>dobre rozeznanie o zagrożeniu wypracowujemy przez systematyczną, kompleksową lustrację d-stanów świerkowych i z ich udziałem,</a:t>
            </a:r>
          </a:p>
          <a:p>
            <a:pPr>
              <a:defRPr/>
            </a:pPr>
            <a:r>
              <a:rPr lang="pl-PL" altLang="pl-PL" sz="2000" smtClean="0"/>
              <a:t>celem jest wyszukiwanie i lokalizacja wszystkich miejsc, gniazd z</a:t>
            </a:r>
          </a:p>
          <a:p>
            <a:pPr marL="0" indent="0">
              <a:buFontTx/>
              <a:buNone/>
              <a:defRPr/>
            </a:pPr>
            <a:r>
              <a:rPr lang="pl-PL" altLang="pl-PL" sz="2000"/>
              <a:t> </a:t>
            </a:r>
            <a:r>
              <a:rPr lang="pl-PL" altLang="pl-PL" sz="2000" smtClean="0"/>
              <a:t>    występującymi drzewami zasiedlonymi przez korniki,</a:t>
            </a:r>
          </a:p>
          <a:p>
            <a:pPr>
              <a:defRPr/>
            </a:pPr>
            <a:r>
              <a:rPr lang="pl-PL" altLang="pl-PL" sz="2000" smtClean="0"/>
              <a:t>miejsca te, nanosimy  na mapy ochrony lasu – co ułatwia kontrolę,</a:t>
            </a:r>
            <a:endParaRPr lang="pl-PL" altLang="pl-PL" sz="2000"/>
          </a:p>
          <a:p>
            <a:pPr>
              <a:defRPr/>
            </a:pPr>
            <a:r>
              <a:rPr lang="pl-PL" altLang="pl-PL" sz="2000" smtClean="0"/>
              <a:t> drzewa zasiedlonone wywozimy z lasu,</a:t>
            </a:r>
          </a:p>
          <a:p>
            <a:pPr>
              <a:defRPr/>
            </a:pPr>
            <a:r>
              <a:rPr lang="pl-PL" altLang="pl-PL" sz="2000" smtClean="0"/>
              <a:t> pozyskane drewno wywozimy na bieżąco z lasu, najpóźniej do 15 kwietnia, </a:t>
            </a:r>
          </a:p>
          <a:p>
            <a:pPr>
              <a:defRPr/>
            </a:pPr>
            <a:r>
              <a:rPr lang="pl-PL" altLang="pl-PL" sz="2000" smtClean="0"/>
              <a:t> resztki poeksploatacyjne i opadłą korę PALIMY LUB ZRĘBKUJEMY!,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2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2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2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2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2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2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2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2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2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92538" y="188913"/>
            <a:ext cx="6264275" cy="508000"/>
          </a:xfrm>
        </p:spPr>
        <p:txBody>
          <a:bodyPr/>
          <a:lstStyle/>
          <a:p>
            <a:pPr algn="ctr"/>
            <a:r>
              <a:rPr lang="pl-PL" altLang="pl-PL" smtClean="0"/>
              <a:t>Wyszukiwanie i usuwanie drzew zasiedlonych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1325" y="1127125"/>
            <a:ext cx="10753725" cy="3427413"/>
          </a:xfrm>
        </p:spPr>
        <p:txBody>
          <a:bodyPr/>
          <a:lstStyle/>
          <a:p>
            <a:r>
              <a:rPr lang="pl-PL" altLang="pl-PL" sz="2000" smtClean="0"/>
              <a:t>Wszystkie miejsca zlokalizowane jako zagrożone przez korniki,  systematycznie kontrolujemy, najlepiej w comiesięcznych nawrotach,</a:t>
            </a:r>
          </a:p>
          <a:p>
            <a:r>
              <a:rPr lang="pl-PL" altLang="pl-PL" sz="2000" smtClean="0"/>
              <a:t>W okresie pojawienia się drzew trocinkowych, miejsca w których występują lub miejsca gdzie potencjalnie mogą występować,  bezwzględnie kontrolujemy 2 razy w tygodniu.</a:t>
            </a:r>
          </a:p>
          <a:p>
            <a:r>
              <a:rPr lang="pl-PL" altLang="pl-PL" sz="2000" smtClean="0">
                <a:solidFill>
                  <a:srgbClr val="FF0000"/>
                </a:solidFill>
              </a:rPr>
              <a:t>Drzewa zasiedlone, bezwzględnie jak najszybciej usuwamy z lasu, kiedy pod korą są jeszcze jaja lub larwy korników (gdy jeszcze nie ma poczwarek), nie dopuszczając do przepoczwarczenia oraz wylotu nowej generacji owadów i zasiedlania kolejnych zdrowych drzew!!!</a:t>
            </a:r>
          </a:p>
          <a:p>
            <a:endParaRPr lang="pl-PL" altLang="pl-PL" sz="2000" smtClean="0">
              <a:solidFill>
                <a:srgbClr val="FF0000"/>
              </a:solidFill>
            </a:endParaRPr>
          </a:p>
          <a:p>
            <a:endParaRPr lang="pl-PL" altLang="pl-PL" sz="2000" smtClean="0">
              <a:solidFill>
                <a:srgbClr val="FF0000"/>
              </a:solidFill>
            </a:endParaRPr>
          </a:p>
          <a:p>
            <a:endParaRPr lang="pl-PL" altLang="pl-PL" sz="2000" smtClean="0">
              <a:solidFill>
                <a:srgbClr val="FF0000"/>
              </a:solidFill>
            </a:endParaRPr>
          </a:p>
          <a:p>
            <a:endParaRPr lang="pl-PL" altLang="pl-PL" sz="2000" smtClean="0">
              <a:solidFill>
                <a:srgbClr val="FF0000"/>
              </a:solidFill>
            </a:endParaRPr>
          </a:p>
          <a:p>
            <a:endParaRPr lang="pl-PL" altLang="pl-PL" sz="2000" smtClean="0"/>
          </a:p>
          <a:p>
            <a:endParaRPr lang="pl-PL" altLang="pl-PL" smtClean="0"/>
          </a:p>
          <a:p>
            <a:endParaRPr lang="pl-PL" altLang="pl-PL" smtClean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3578225"/>
            <a:ext cx="2098675" cy="1573213"/>
          </a:xfrm>
          <a:prstGeom prst="rect">
            <a:avLst/>
          </a:prstGeom>
          <a:noFill/>
          <a:ln w="76200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67250" y="3568700"/>
            <a:ext cx="2136775" cy="1582738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0" y="3535363"/>
            <a:ext cx="2436813" cy="164782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61" name="Picture 5" descr="kornik drukarz poczwarki szkolenie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723900"/>
            <a:ext cx="8331200" cy="5756275"/>
          </a:xfrm>
        </p:spPr>
      </p:pic>
      <p:pic>
        <p:nvPicPr>
          <p:cNvPr id="147462" name="Picture 6" descr="WP_20160607_13_29_15_Pr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4213" y="719138"/>
            <a:ext cx="3887787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7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5" descr="kornik ostrozebny DSC02684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454775"/>
          </a:xfr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92388" y="188913"/>
            <a:ext cx="8075612" cy="508000"/>
          </a:xfrm>
        </p:spPr>
        <p:txBody>
          <a:bodyPr/>
          <a:lstStyle/>
          <a:p>
            <a:pPr algn="ctr"/>
            <a:r>
              <a:rPr lang="pl-PL" altLang="pl-PL" smtClean="0"/>
              <a:t>Wystawianie pułapek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0" y="765175"/>
            <a:ext cx="5292725" cy="6092825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pl-PL" altLang="pl-PL" sz="2000" smtClean="0"/>
          </a:p>
          <a:p>
            <a:pPr>
              <a:lnSpc>
                <a:spcPct val="90000"/>
              </a:lnSpc>
            </a:pPr>
            <a:r>
              <a:rPr lang="pl-PL" altLang="pl-PL" sz="2000" smtClean="0"/>
              <a:t>Skuteczną metodą ograniczania I generacji jest wystawianie pojedynczych pułapek feromonowych w małych gniazdach, miejscach gdzie, odległość od najbliższych świerków jest mała. Celem ich jest „wyłapanie” korników wychodzących ze ściółki po przezimowaniu.</a:t>
            </a:r>
          </a:p>
          <a:p>
            <a:pPr>
              <a:lnSpc>
                <a:spcPct val="90000"/>
              </a:lnSpc>
            </a:pPr>
            <a:endParaRPr lang="pl-PL" altLang="pl-PL" sz="2000" smtClean="0"/>
          </a:p>
          <a:p>
            <a:pPr>
              <a:lnSpc>
                <a:spcPct val="90000"/>
              </a:lnSpc>
            </a:pPr>
            <a:r>
              <a:rPr lang="pl-PL" altLang="pl-PL" sz="2000" smtClean="0"/>
              <a:t>Okres odłowu korników przez pułapki w takich miejscach, to średnio 5 do 10 dni, od chwili zauważenia pierwszych złowionych korników.</a:t>
            </a:r>
          </a:p>
          <a:p>
            <a:pPr>
              <a:lnSpc>
                <a:spcPct val="90000"/>
              </a:lnSpc>
            </a:pPr>
            <a:endParaRPr lang="pl-PL" altLang="pl-PL" sz="2000" smtClean="0"/>
          </a:p>
          <a:p>
            <a:pPr>
              <a:lnSpc>
                <a:spcPct val="90000"/>
              </a:lnSpc>
            </a:pPr>
            <a:r>
              <a:rPr lang="pl-PL" altLang="pl-PL" sz="2000" smtClean="0"/>
              <a:t>Pojedyncze pułapki muszą być bezwzględnie usunięte z tych miejsc zaraz po zauważeniu pierwszych „wgryzów” na drzewach stojących.</a:t>
            </a:r>
          </a:p>
          <a:p>
            <a:pPr>
              <a:lnSpc>
                <a:spcPct val="90000"/>
              </a:lnSpc>
            </a:pPr>
            <a:endParaRPr lang="pl-PL" altLang="pl-PL" sz="2000" smtClean="0"/>
          </a:p>
          <a:p>
            <a:pPr>
              <a:lnSpc>
                <a:spcPct val="90000"/>
              </a:lnSpc>
            </a:pPr>
            <a:endParaRPr lang="pl-PL" altLang="pl-PL" sz="2000" smtClean="0"/>
          </a:p>
        </p:txBody>
      </p:sp>
      <p:graphicFrame>
        <p:nvGraphicFramePr>
          <p:cNvPr id="173060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7104063" y="1412875"/>
          <a:ext cx="2862262" cy="449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00" name="Image" r:id="rId3" imgW="6400800" imgH="10058400" progId="">
                  <p:embed/>
                </p:oleObj>
              </mc:Choice>
              <mc:Fallback>
                <p:oleObj name="Image" r:id="rId3" imgW="6400800" imgH="10058400" progId="">
                  <p:embed/>
                  <p:pic>
                    <p:nvPicPr>
                      <p:cNvPr id="0" name="Picture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4063" y="1412875"/>
                        <a:ext cx="2862262" cy="449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3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3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3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3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3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pl-PL" altLang="pl-PL" smtClean="0"/>
              <a:t>Pułapki klasyczne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pl-PL" altLang="pl-PL" sz="1800" smtClean="0"/>
              <a:t>Na pułapki wykorzystujemy ewentualne wywroty, złomy, drzewa osłabione. Do drzew pułapkowych, które są oddalone od ściany d-stanu na odległość odpowiadającą wysokości drzew, można doczepić feromon, w celu podwyższenia ich „atrakcyjności” dla korników,</a:t>
            </a:r>
          </a:p>
          <a:p>
            <a:endParaRPr lang="pl-PL" altLang="pl-PL" sz="1800" smtClean="0"/>
          </a:p>
          <a:p>
            <a:r>
              <a:rPr lang="pl-PL" altLang="pl-PL" sz="1800" smtClean="0"/>
              <a:t>Na pułapki klasyczne możemy również wykorzystać zmygłowane drewno oczekujące na wywóz, pamiętając jednak, że takie drewno musi być wywiezione z lasu w ciągu 2-3 tygodni od momentu zasiedlenia,</a:t>
            </a:r>
          </a:p>
          <a:p>
            <a:endParaRPr lang="pl-PL" altLang="pl-PL" sz="1800" smtClean="0"/>
          </a:p>
          <a:p>
            <a:endParaRPr lang="pl-PL" altLang="pl-PL" sz="1800" smtClean="0"/>
          </a:p>
          <a:p>
            <a:endParaRPr lang="pl-PL" altLang="pl-PL" sz="1600" smtClean="0"/>
          </a:p>
          <a:p>
            <a:endParaRPr lang="pl-PL" altLang="pl-PL" smtClean="0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0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0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8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3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722688" y="111125"/>
            <a:ext cx="7543800" cy="581025"/>
          </a:xfrm>
        </p:spPr>
        <p:txBody>
          <a:bodyPr/>
          <a:lstStyle/>
          <a:p>
            <a:r>
              <a:rPr lang="pl-PL" altLang="pl-PL" smtClean="0"/>
              <a:t>Sposób rozmieszczenia pułapek feromonowych</a:t>
            </a:r>
          </a:p>
        </p:txBody>
      </p:sp>
      <p:pic>
        <p:nvPicPr>
          <p:cNvPr id="176131" name="Picture 6" descr="îwierki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73038" y="1641475"/>
            <a:ext cx="3954462" cy="4213225"/>
          </a:xfrm>
        </p:spPr>
      </p:pic>
      <p:pic>
        <p:nvPicPr>
          <p:cNvPr id="176132" name="Picture 7" descr="Pu-apka IBL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7267575" y="3241675"/>
            <a:ext cx="2286000" cy="3108325"/>
          </a:xfrm>
        </p:spPr>
      </p:pic>
      <p:sp>
        <p:nvSpPr>
          <p:cNvPr id="176133" name="Rectangle 8"/>
          <p:cNvSpPr>
            <a:spLocks noChangeArrowheads="1"/>
          </p:cNvSpPr>
          <p:nvPr/>
        </p:nvSpPr>
        <p:spPr bwMode="auto">
          <a:xfrm>
            <a:off x="8667750" y="3641725"/>
            <a:ext cx="152400" cy="2819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 altLang="pl-PL" sz="1000" b="1">
              <a:solidFill>
                <a:schemeClr val="bg1"/>
              </a:solidFill>
            </a:endParaRPr>
          </a:p>
        </p:txBody>
      </p:sp>
      <p:sp>
        <p:nvSpPr>
          <p:cNvPr id="103440" name="Text Box 13"/>
          <p:cNvSpPr txBox="1">
            <a:spLocks noChangeArrowheads="1"/>
          </p:cNvSpPr>
          <p:nvPr/>
        </p:nvSpPr>
        <p:spPr bwMode="auto">
          <a:xfrm>
            <a:off x="6553200" y="2590800"/>
            <a:ext cx="1600200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altLang="pl-PL" sz="1000" b="1" i="1">
                <a:solidFill>
                  <a:schemeClr val="bg1"/>
                </a:solidFill>
              </a:rPr>
              <a:t>W  i  a  t  r</a:t>
            </a:r>
          </a:p>
        </p:txBody>
      </p:sp>
      <p:pic>
        <p:nvPicPr>
          <p:cNvPr id="176139" name="Picture 15" descr="Pu-apka IBL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77325" y="1641475"/>
            <a:ext cx="1676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40" name="Rectangle 17"/>
          <p:cNvSpPr>
            <a:spLocks noChangeArrowheads="1"/>
          </p:cNvSpPr>
          <p:nvPr/>
        </p:nvSpPr>
        <p:spPr bwMode="auto">
          <a:xfrm>
            <a:off x="10096500" y="1855788"/>
            <a:ext cx="76200" cy="1447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 altLang="pl-PL" sz="1000" b="1">
              <a:solidFill>
                <a:schemeClr val="bg1"/>
              </a:solidFill>
            </a:endParaRPr>
          </a:p>
        </p:txBody>
      </p:sp>
      <p:pic>
        <p:nvPicPr>
          <p:cNvPr id="176141" name="Picture 18" descr="Pu-apka IBL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725150" y="260350"/>
            <a:ext cx="12588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42" name="Rectangle 19"/>
          <p:cNvSpPr>
            <a:spLocks noChangeArrowheads="1"/>
          </p:cNvSpPr>
          <p:nvPr/>
        </p:nvSpPr>
        <p:spPr bwMode="auto">
          <a:xfrm>
            <a:off x="11487150" y="450850"/>
            <a:ext cx="762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 altLang="pl-PL" sz="1000" b="1">
              <a:solidFill>
                <a:schemeClr val="bg1"/>
              </a:solidFill>
            </a:endParaRPr>
          </a:p>
        </p:txBody>
      </p:sp>
      <p:graphicFrame>
        <p:nvGraphicFramePr>
          <p:cNvPr id="103435" name="Object 11"/>
          <p:cNvGraphicFramePr>
            <a:graphicFrameLocks noChangeAspect="1"/>
          </p:cNvGraphicFramePr>
          <p:nvPr/>
        </p:nvGraphicFramePr>
        <p:xfrm>
          <a:off x="9801225" y="0"/>
          <a:ext cx="923925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55" name="Obraz - mapa bitowa" r:id="rId7" imgW="5420482" imgH="3962953" progId="PBrush">
                  <p:embed/>
                </p:oleObj>
              </mc:Choice>
              <mc:Fallback>
                <p:oleObj name="Obraz - mapa bitowa" r:id="rId7" imgW="5420482" imgH="3962953" progId="PBrush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01225" y="0"/>
                        <a:ext cx="923925" cy="6921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trzałka w prawo 1"/>
          <p:cNvSpPr>
            <a:spLocks noChangeArrowheads="1"/>
          </p:cNvSpPr>
          <p:nvPr/>
        </p:nvSpPr>
        <p:spPr bwMode="auto">
          <a:xfrm>
            <a:off x="5018088" y="4194175"/>
            <a:ext cx="2468562" cy="822325"/>
          </a:xfrm>
          <a:prstGeom prst="rightArrow">
            <a:avLst>
              <a:gd name="adj1" fmla="val 50000"/>
              <a:gd name="adj2" fmla="val 50046"/>
            </a:avLst>
          </a:prstGeom>
          <a:solidFill>
            <a:srgbClr val="92D05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/>
            <a:endParaRPr lang="pl-PL" sz="1000" b="1">
              <a:solidFill>
                <a:schemeClr val="bg1"/>
              </a:solidFill>
            </a:endParaRPr>
          </a:p>
        </p:txBody>
      </p:sp>
      <p:sp>
        <p:nvSpPr>
          <p:cNvPr id="3" name="pole tekstowe 2"/>
          <p:cNvSpPr txBox="1">
            <a:spLocks noChangeArrowheads="1"/>
          </p:cNvSpPr>
          <p:nvPr/>
        </p:nvSpPr>
        <p:spPr bwMode="auto">
          <a:xfrm>
            <a:off x="5573713" y="3824288"/>
            <a:ext cx="15001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200"/>
              <a:t>25 m</a:t>
            </a:r>
          </a:p>
        </p:txBody>
      </p:sp>
      <p:sp>
        <p:nvSpPr>
          <p:cNvPr id="4" name="Strzałka w lewo 3"/>
          <p:cNvSpPr>
            <a:spLocks noChangeArrowheads="1"/>
          </p:cNvSpPr>
          <p:nvPr/>
        </p:nvSpPr>
        <p:spPr bwMode="auto">
          <a:xfrm>
            <a:off x="5018088" y="3136900"/>
            <a:ext cx="2468562" cy="881063"/>
          </a:xfrm>
          <a:prstGeom prst="leftArrow">
            <a:avLst>
              <a:gd name="adj1" fmla="val 50000"/>
              <a:gd name="adj2" fmla="val 50069"/>
            </a:avLst>
          </a:prstGeom>
          <a:solidFill>
            <a:srgbClr val="92D05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/>
            <a:endParaRPr lang="pl-PL" sz="1000" b="1">
              <a:solidFill>
                <a:schemeClr val="bg1"/>
              </a:solidFill>
            </a:endParaRPr>
          </a:p>
        </p:txBody>
      </p:sp>
      <p:cxnSp>
        <p:nvCxnSpPr>
          <p:cNvPr id="6" name="Łącznik prosty ze strzałką 5"/>
          <p:cNvCxnSpPr>
            <a:cxnSpLocks noChangeShapeType="1"/>
          </p:cNvCxnSpPr>
          <p:nvPr/>
        </p:nvCxnSpPr>
        <p:spPr bwMode="auto">
          <a:xfrm flipH="1">
            <a:off x="9067800" y="3784600"/>
            <a:ext cx="1095375" cy="2508250"/>
          </a:xfrm>
          <a:prstGeom prst="straightConnector1">
            <a:avLst/>
          </a:prstGeom>
          <a:noFill/>
          <a:ln w="9525" algn="ctr">
            <a:solidFill>
              <a:srgbClr val="92D050"/>
            </a:solidFill>
            <a:round/>
            <a:headEnd type="triangle" w="med" len="med"/>
            <a:tailEnd type="triangle" w="med" len="med"/>
          </a:ln>
        </p:spPr>
      </p:cxnSp>
      <p:cxnSp>
        <p:nvCxnSpPr>
          <p:cNvPr id="9" name="Łącznik prosty ze strzałką 8"/>
          <p:cNvCxnSpPr>
            <a:cxnSpLocks noChangeShapeType="1"/>
          </p:cNvCxnSpPr>
          <p:nvPr/>
        </p:nvCxnSpPr>
        <p:spPr bwMode="auto">
          <a:xfrm flipV="1">
            <a:off x="10534650" y="1555750"/>
            <a:ext cx="952500" cy="1581150"/>
          </a:xfrm>
          <a:prstGeom prst="straightConnector1">
            <a:avLst/>
          </a:prstGeom>
          <a:noFill/>
          <a:ln w="9525" algn="ctr">
            <a:solidFill>
              <a:srgbClr val="92D050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11" name="pole tekstowe 10"/>
          <p:cNvSpPr txBox="1">
            <a:spLocks noChangeArrowheads="1"/>
          </p:cNvSpPr>
          <p:nvPr/>
        </p:nvSpPr>
        <p:spPr bwMode="auto">
          <a:xfrm>
            <a:off x="10601325" y="3502025"/>
            <a:ext cx="150495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3200"/>
              <a:t>Ok. 5m</a:t>
            </a:r>
          </a:p>
        </p:txBody>
      </p:sp>
      <p:sp>
        <p:nvSpPr>
          <p:cNvPr id="12" name="Prostokąt 11"/>
          <p:cNvSpPr>
            <a:spLocks noChangeArrowheads="1"/>
          </p:cNvSpPr>
          <p:nvPr/>
        </p:nvSpPr>
        <p:spPr bwMode="auto">
          <a:xfrm>
            <a:off x="1960563" y="933450"/>
            <a:ext cx="6096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altLang="pl-PL"/>
              <a:t>Pułapki feromonowe pojedynczo lub grupowo wystawiamy w lukach, gniazdach, w terminie do 15 kwietnia,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6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6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6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76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6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61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6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6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6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61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6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61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6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61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61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61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61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61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33" grpId="0" animBg="1"/>
      <p:bldP spid="176140" grpId="0" animBg="1"/>
      <p:bldP spid="176142" grpId="0" animBg="1"/>
      <p:bldP spid="2" grpId="0" animBg="1"/>
      <p:bldP spid="3" grpId="0"/>
      <p:bldP spid="4" grpId="0" animBg="1"/>
      <p:bldP spid="11" grpId="0"/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92388" y="188913"/>
            <a:ext cx="8075612" cy="508000"/>
          </a:xfrm>
        </p:spPr>
        <p:txBody>
          <a:bodyPr/>
          <a:lstStyle/>
          <a:p>
            <a:pPr algn="ctr"/>
            <a:r>
              <a:rPr lang="pl-PL" altLang="pl-PL" smtClean="0"/>
              <a:t>Rozmieszczenie pułapek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0" y="1052513"/>
            <a:ext cx="4495800" cy="500221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l-PL" altLang="pl-PL" sz="2000" smtClean="0"/>
              <a:t>Zalecane jest wystawianie pułapek feromonowych grupowo po 2-3 sztuki, co umożliwi zabezpieczenie większej ilości gniazd kornikowych. </a:t>
            </a:r>
          </a:p>
          <a:p>
            <a:pPr>
              <a:lnSpc>
                <a:spcPct val="90000"/>
              </a:lnSpc>
            </a:pPr>
            <a:r>
              <a:rPr lang="pl-PL" altLang="pl-PL" sz="2000" smtClean="0"/>
              <a:t>Pułapki należy ustawiać szeregowo ( nie w skupiskach ) w odległości 5m (jedna od drugiej), tak aby wspólnie tworzyły tzw. „ścianę zapachową”, wabiącą korniki,</a:t>
            </a:r>
          </a:p>
          <a:p>
            <a:pPr>
              <a:lnSpc>
                <a:spcPct val="90000"/>
              </a:lnSpc>
            </a:pPr>
            <a:r>
              <a:rPr lang="pl-PL" altLang="pl-PL" sz="2000" smtClean="0"/>
              <a:t>Odległość pułapek od ściany lasu powinna wnosić ok. 25 m </a:t>
            </a:r>
          </a:p>
          <a:p>
            <a:pPr>
              <a:lnSpc>
                <a:spcPct val="90000"/>
              </a:lnSpc>
            </a:pPr>
            <a:r>
              <a:rPr lang="pl-PL" altLang="pl-PL" sz="2000" smtClean="0"/>
              <a:t>Przy wykładaniu i wystawianiu pułapek kierujemy się zasadą :</a:t>
            </a:r>
          </a:p>
          <a:p>
            <a:pPr>
              <a:lnSpc>
                <a:spcPct val="90000"/>
              </a:lnSpc>
            </a:pPr>
            <a:r>
              <a:rPr lang="pl-PL" altLang="pl-PL" sz="2000" smtClean="0"/>
              <a:t>Tyle wystawiam / wykładam pułapek, ile jestem w stanie skontrolować </a:t>
            </a:r>
          </a:p>
        </p:txBody>
      </p:sp>
      <p:graphicFrame>
        <p:nvGraphicFramePr>
          <p:cNvPr id="175108" name="Object 4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7143750" y="836613"/>
          <a:ext cx="3524250" cy="217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92" name="Image" r:id="rId3" imgW="11887200" imgH="7315200" progId="">
                  <p:embed/>
                </p:oleObj>
              </mc:Choice>
              <mc:Fallback>
                <p:oleObj name="Image" r:id="rId3" imgW="11887200" imgH="7315200" progId="">
                  <p:embed/>
                  <p:pic>
                    <p:nvPicPr>
                      <p:cNvPr id="0" name="Picture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0" y="836613"/>
                        <a:ext cx="3524250" cy="2171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5109" name="Object 5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7119938" y="3398838"/>
          <a:ext cx="3548062" cy="2581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93" name="Image" r:id="rId5" imgW="10058400" imgH="7315200" progId="">
                  <p:embed/>
                </p:oleObj>
              </mc:Choice>
              <mc:Fallback>
                <p:oleObj name="Image" r:id="rId5" imgW="10058400" imgH="7315200" progId="">
                  <p:embed/>
                  <p:pic>
                    <p:nvPicPr>
                      <p:cNvPr id="0" name="Picture 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lum brigh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9938" y="3398838"/>
                        <a:ext cx="3548062" cy="2581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5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5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4" descr="Zdjęcie0050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663" y="758825"/>
            <a:ext cx="373062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0" name="pole tekstowe 1"/>
          <p:cNvSpPr txBox="1">
            <a:spLocks noChangeArrowheads="1"/>
          </p:cNvSpPr>
          <p:nvPr/>
        </p:nvSpPr>
        <p:spPr bwMode="auto">
          <a:xfrm>
            <a:off x="1460500" y="1906588"/>
            <a:ext cx="2030413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960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109571" name="Picture 4" descr="Batorówka 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84638" y="760413"/>
            <a:ext cx="8107362" cy="560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algn="ctr"/>
            <a:r>
              <a:rPr lang="pl-PL" altLang="pl-PL" smtClean="0"/>
              <a:t>Kontrola pułapek</a:t>
            </a: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pl-PL" altLang="pl-PL" sz="2000" smtClean="0"/>
              <a:t>Kontrola pułapek feromonowych powinna odbywać się 2 razy w tygodniu.</a:t>
            </a:r>
          </a:p>
          <a:p>
            <a:endParaRPr lang="pl-PL" altLang="pl-PL" sz="2000" smtClean="0"/>
          </a:p>
          <a:p>
            <a:r>
              <a:rPr lang="pl-PL" altLang="pl-PL" sz="2000" smtClean="0"/>
              <a:t>W dni upalne co 2 dni, zapobiegając procesom gnilnym i rozkładowi odłowionych korników, co ma znaczący wpływ na skuteczność odłowów. </a:t>
            </a:r>
          </a:p>
          <a:p>
            <a:endParaRPr lang="pl-PL" altLang="pl-PL" sz="2000" smtClean="0"/>
          </a:p>
          <a:p>
            <a:r>
              <a:rPr lang="pl-PL" altLang="pl-PL" sz="2000" smtClean="0"/>
              <a:t>Butelki czyścimy z odłowionych korników, a w butelkach w których nastąpił proces gnilny, należy bezwzględnie umyć,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7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7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7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7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7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7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0" y="836613"/>
            <a:ext cx="8569325" cy="54737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pl-PL" altLang="pl-PL" b="1" i="1" smtClean="0">
              <a:cs typeface="Times New Roman" pitchFamily="18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pl-PL" altLang="pl-PL" b="1" u="sng" smtClean="0">
                <a:cs typeface="Times New Roman" pitchFamily="18" charset="0"/>
              </a:rPr>
              <a:t>BARDZO WAŻNE !!!</a:t>
            </a:r>
          </a:p>
          <a:p>
            <a:pPr>
              <a:lnSpc>
                <a:spcPct val="90000"/>
              </a:lnSpc>
              <a:buFontTx/>
              <a:buNone/>
            </a:pPr>
            <a:endParaRPr lang="pl-PL" altLang="pl-PL" b="1" u="sng" smtClean="0"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pl-PL" altLang="pl-PL" sz="2000" smtClean="0">
                <a:solidFill>
                  <a:srgbClr val="005023"/>
                </a:solidFill>
                <a:cs typeface="Times New Roman" pitchFamily="18" charset="0"/>
              </a:rPr>
              <a:t>Od początku rójki wiosennej mamy </a:t>
            </a:r>
          </a:p>
          <a:p>
            <a:pPr>
              <a:buFontTx/>
              <a:buNone/>
            </a:pPr>
            <a:r>
              <a:rPr lang="pl-PL" altLang="pl-PL" sz="2000" smtClean="0">
                <a:solidFill>
                  <a:srgbClr val="005023"/>
                </a:solidFill>
                <a:cs typeface="Times New Roman" pitchFamily="18" charset="0"/>
              </a:rPr>
              <a:t>2-3 tygodnie czasu na maksymalne</a:t>
            </a:r>
          </a:p>
          <a:p>
            <a:pPr>
              <a:buFontTx/>
              <a:buNone/>
            </a:pPr>
            <a:r>
              <a:rPr lang="pl-PL" altLang="pl-PL" sz="2000" smtClean="0">
                <a:solidFill>
                  <a:srgbClr val="005023"/>
                </a:solidFill>
                <a:cs typeface="Times New Roman" pitchFamily="18" charset="0"/>
              </a:rPr>
              <a:t>wyszukiwanie i uprzątanie drzew trocinkowych, </a:t>
            </a:r>
          </a:p>
          <a:p>
            <a:pPr>
              <a:buFontTx/>
              <a:buNone/>
            </a:pPr>
            <a:r>
              <a:rPr lang="pl-PL" altLang="pl-PL" sz="2000" smtClean="0">
                <a:solidFill>
                  <a:srgbClr val="005023"/>
                </a:solidFill>
                <a:cs typeface="Times New Roman" pitchFamily="18" charset="0"/>
              </a:rPr>
              <a:t>aby ograniczyć rozwój dalszych generacji.</a:t>
            </a:r>
            <a:r>
              <a:rPr lang="pl-PL" altLang="pl-PL" sz="2800" b="1" i="1" smtClean="0">
                <a:solidFill>
                  <a:srgbClr val="005023"/>
                </a:solidFill>
                <a:cs typeface="Times New Roman" pitchFamily="18" charset="0"/>
              </a:rPr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endParaRPr lang="pl-PL" altLang="pl-PL" sz="2800" smtClean="0">
              <a:cs typeface="Times New Roman" pitchFamily="18" charset="0"/>
            </a:endParaRPr>
          </a:p>
          <a:p>
            <a:pPr>
              <a:buFontTx/>
              <a:buNone/>
            </a:pPr>
            <a:endParaRPr lang="pl-PL" altLang="pl-PL" sz="2000" smtClean="0">
              <a:cs typeface="Times New Roman" pitchFamily="18" charset="0"/>
            </a:endParaRPr>
          </a:p>
          <a:p>
            <a:pPr>
              <a:buFontTx/>
              <a:buNone/>
            </a:pPr>
            <a:endParaRPr lang="pl-PL" altLang="pl-PL" sz="2000" smtClean="0">
              <a:cs typeface="Times New Roman" pitchFamily="18" charset="0"/>
            </a:endParaRPr>
          </a:p>
          <a:p>
            <a:pPr>
              <a:buFontTx/>
              <a:buNone/>
            </a:pPr>
            <a:r>
              <a:rPr lang="pl-PL" altLang="pl-PL" sz="2000" smtClean="0">
                <a:cs typeface="Times New Roman" pitchFamily="18" charset="0"/>
              </a:rPr>
              <a:t>Konieczna jest przynajmniej raz w tygodniu kontrola każdego </a:t>
            </a:r>
          </a:p>
          <a:p>
            <a:pPr>
              <a:buFontTx/>
              <a:buNone/>
            </a:pPr>
            <a:r>
              <a:rPr lang="pl-PL" altLang="pl-PL" sz="2000" smtClean="0">
                <a:cs typeface="Times New Roman" pitchFamily="18" charset="0"/>
              </a:rPr>
              <a:t>gniazda kornikowego oraz potencjalnie zagrożonych drzewostanów.</a:t>
            </a:r>
          </a:p>
        </p:txBody>
      </p:sp>
      <p:graphicFrame>
        <p:nvGraphicFramePr>
          <p:cNvPr id="107523" name="Object 3"/>
          <p:cNvGraphicFramePr>
            <a:graphicFrameLocks noChangeAspect="1"/>
          </p:cNvGraphicFramePr>
          <p:nvPr/>
        </p:nvGraphicFramePr>
        <p:xfrm>
          <a:off x="9372600" y="0"/>
          <a:ext cx="923925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43" name="Obraz - mapa bitowa" r:id="rId3" imgW="5420482" imgH="3962953" progId="PBrush">
                  <p:embed/>
                </p:oleObj>
              </mc:Choice>
              <mc:Fallback>
                <p:oleObj name="Obraz - mapa bitowa" r:id="rId3" imgW="5420482" imgH="3962953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2600" y="0"/>
                        <a:ext cx="923925" cy="6921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752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88163" y="836613"/>
            <a:ext cx="3600450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92313" y="765175"/>
            <a:ext cx="5076825" cy="666750"/>
          </a:xfrm>
        </p:spPr>
        <p:txBody>
          <a:bodyPr/>
          <a:lstStyle/>
          <a:p>
            <a:r>
              <a:rPr lang="pl-PL" altLang="pl-PL" sz="4000" i="1" smtClean="0">
                <a:solidFill>
                  <a:schemeClr val="folHlink"/>
                </a:solidFill>
              </a:rPr>
              <a:t>                                  </a:t>
            </a:r>
            <a:r>
              <a:rPr lang="pl-PL" altLang="pl-PL" sz="2800" b="0" smtClean="0">
                <a:solidFill>
                  <a:srgbClr val="008000"/>
                </a:solidFill>
              </a:rPr>
              <a:t>Drzewa  trocinkowe</a:t>
            </a:r>
            <a:r>
              <a:rPr lang="pl-PL" altLang="pl-PL" sz="2800" i="1" smtClean="0">
                <a:solidFill>
                  <a:srgbClr val="008000"/>
                </a:solidFill>
              </a:rPr>
              <a:t>  </a:t>
            </a:r>
          </a:p>
        </p:txBody>
      </p:sp>
      <p:sp>
        <p:nvSpPr>
          <p:cNvPr id="10855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0" y="2133600"/>
            <a:ext cx="4895850" cy="362902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pl-PL" altLang="pl-PL" sz="2000" smtClean="0"/>
              <a:t>             do wyznaczania drzew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l-PL" altLang="pl-PL" sz="2000" smtClean="0"/>
              <a:t>             trocinkowych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l-PL" altLang="pl-PL" sz="2000" smtClean="0"/>
              <a:t>             przystępujemy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l-PL" altLang="pl-PL" sz="2000" smtClean="0"/>
              <a:t>             w 4-5 dniu od chwili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l-PL" altLang="pl-PL" sz="2000" smtClean="0"/>
              <a:t>              zauważenia pierwszych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l-PL" altLang="pl-PL" sz="2000" smtClean="0"/>
              <a:t>              wgryzów  korników na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l-PL" altLang="pl-PL" sz="2000" smtClean="0"/>
              <a:t>              pułapkach klasycznych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l-PL" altLang="pl-PL" sz="2000" smtClean="0"/>
              <a:t>              lub pierwszych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l-PL" altLang="pl-PL" sz="2000" smtClean="0"/>
              <a:t>              odłowionych  korników w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pl-PL" altLang="pl-PL" sz="2000" smtClean="0"/>
              <a:t>              pułapkach feromonowych</a:t>
            </a:r>
            <a:r>
              <a:rPr lang="pl-PL" altLang="pl-PL" sz="2800" smtClean="0"/>
              <a:t> </a:t>
            </a:r>
          </a:p>
          <a:p>
            <a:pPr>
              <a:lnSpc>
                <a:spcPct val="90000"/>
              </a:lnSpc>
            </a:pPr>
            <a:endParaRPr lang="pl-PL" altLang="pl-PL" sz="2800" smtClean="0"/>
          </a:p>
        </p:txBody>
      </p:sp>
      <p:graphicFrame>
        <p:nvGraphicFramePr>
          <p:cNvPr id="108548" name="Object 4"/>
          <p:cNvGraphicFramePr>
            <a:graphicFrameLocks noChangeAspect="1"/>
          </p:cNvGraphicFramePr>
          <p:nvPr/>
        </p:nvGraphicFramePr>
        <p:xfrm>
          <a:off x="9372600" y="0"/>
          <a:ext cx="923925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8" name="Obraz - mapa bitowa" r:id="rId3" imgW="5420482" imgH="3962953" progId="PBrush">
                  <p:embed/>
                </p:oleObj>
              </mc:Choice>
              <mc:Fallback>
                <p:oleObj name="Obraz - mapa bitowa" r:id="rId3" imgW="5420482" imgH="3962953" progId="PBrush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2600" y="0"/>
                        <a:ext cx="923925" cy="6921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8551" name="Picture 6" descr="C:\Documents and Settings\adm\Pulpit\Nowy folder\100_583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908050"/>
            <a:ext cx="3797300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814388" y="908050"/>
            <a:ext cx="2744787" cy="508000"/>
          </a:xfrm>
        </p:spPr>
        <p:txBody>
          <a:bodyPr/>
          <a:lstStyle/>
          <a:p>
            <a:r>
              <a:rPr lang="pl-PL" smtClean="0"/>
              <a:t>Korowanie pniaków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611313"/>
            <a:ext cx="6211888" cy="426085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3650" y="1416050"/>
            <a:ext cx="6667500" cy="420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ytu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pl-PL" smtClean="0"/>
              <a:t>Cetyniec mniejszy</a:t>
            </a:r>
          </a:p>
        </p:txBody>
      </p:sp>
      <p:pic>
        <p:nvPicPr>
          <p:cNvPr id="11571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344613" y="1481138"/>
            <a:ext cx="8537575" cy="4802187"/>
          </a:xfrm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mtClean="0"/>
              <a:t>Kornik ostrozębny- warunki sprzyjające występowaniu: 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4388" y="4905375"/>
            <a:ext cx="10525125" cy="714375"/>
          </a:xfrm>
        </p:spPr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l-PL" altLang="pl-PL" smtClean="0"/>
              <a:t>mniej odporne są d-stany sosnowe rosnące na żyźniejszych siedliskach</a:t>
            </a:r>
          </a:p>
        </p:txBody>
      </p:sp>
      <p:sp>
        <p:nvSpPr>
          <p:cNvPr id="2" name="pole tekstowe 1"/>
          <p:cNvSpPr txBox="1">
            <a:spLocks noChangeArrowheads="1"/>
          </p:cNvSpPr>
          <p:nvPr/>
        </p:nvSpPr>
        <p:spPr bwMode="auto">
          <a:xfrm>
            <a:off x="904875" y="2422525"/>
            <a:ext cx="5313363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l-PL" altLang="pl-PL" sz="2400"/>
              <a:t>obniżenie poziomu wód gruntowych</a:t>
            </a:r>
          </a:p>
        </p:txBody>
      </p:sp>
      <p:sp>
        <p:nvSpPr>
          <p:cNvPr id="3" name="pole tekstowe 2"/>
          <p:cNvSpPr txBox="1">
            <a:spLocks noChangeArrowheads="1"/>
          </p:cNvSpPr>
          <p:nvPr/>
        </p:nvSpPr>
        <p:spPr bwMode="auto">
          <a:xfrm>
            <a:off x="904875" y="3133725"/>
            <a:ext cx="128587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l-PL" altLang="pl-PL" sz="2400"/>
              <a:t>pożar </a:t>
            </a:r>
          </a:p>
        </p:txBody>
      </p:sp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904875" y="1625600"/>
            <a:ext cx="1319213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l-PL" altLang="pl-PL" sz="2400"/>
              <a:t> susza</a:t>
            </a:r>
          </a:p>
        </p:txBody>
      </p:sp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922338" y="3976688"/>
            <a:ext cx="68659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pl-PL" altLang="pl-PL" sz="2400"/>
              <a:t>oddziaływanie zanieczyszczeń przemysłowych</a:t>
            </a:r>
            <a:r>
              <a:rPr lang="pl-PL" altLang="pl-PL"/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4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18" grpId="0"/>
      <p:bldP spid="214019" grpId="0" build="p"/>
      <p:bldP spid="3" grpId="0"/>
      <p:bldP spid="5" grpId="0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ytu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pl-PL" smtClean="0"/>
              <a:t>Morfologia-biologia</a:t>
            </a:r>
          </a:p>
        </p:txBody>
      </p:sp>
      <p:sp>
        <p:nvSpPr>
          <p:cNvPr id="60418" name="Symbol zastępczy zawartości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pl-PL" smtClean="0"/>
              <a:t>Żer- głównie sosna pospolita</a:t>
            </a:r>
          </a:p>
          <a:p>
            <a:r>
              <a:rPr lang="pl-PL" smtClean="0"/>
              <a:t>Drzewostany średnich klas wieku, głownie grunty porolne i osłabione przez hubę korzeni,</a:t>
            </a:r>
          </a:p>
          <a:p>
            <a:r>
              <a:rPr lang="pl-PL" smtClean="0"/>
              <a:t>Zimuje w cetynie – ściółce</a:t>
            </a:r>
          </a:p>
          <a:p>
            <a:r>
              <a:rPr lang="pl-PL" smtClean="0"/>
              <a:t>Rójka pod koniec marca – początek kwietnia,</a:t>
            </a:r>
          </a:p>
          <a:p>
            <a:r>
              <a:rPr lang="pl-PL" smtClean="0"/>
              <a:t>Temp. Progowa 12 º C rozpoczęcie rójki</a:t>
            </a:r>
          </a:p>
          <a:p>
            <a:r>
              <a:rPr lang="pl-PL" smtClean="0"/>
              <a:t>Chodniki macierzyste (dł. do 12cm, szer 2mm)- pod cinką korą, samica wygryza w kształcie klamry,</a:t>
            </a:r>
          </a:p>
          <a:p>
            <a:r>
              <a:rPr lang="pl-PL" smtClean="0"/>
              <a:t>Komora godowa w rozwidleniu, składa do 100 jaj, </a:t>
            </a:r>
          </a:p>
          <a:p>
            <a:r>
              <a:rPr lang="pl-PL" smtClean="0"/>
              <a:t>Przepoczwarczenie w drewnie na  gł. kilku mm – bezskuteczne korowanie</a:t>
            </a:r>
          </a:p>
          <a:p>
            <a:r>
              <a:rPr lang="pl-PL" smtClean="0"/>
              <a:t>Młode chrząszcze pojawiają się na przełomie lipca –sierpnia.</a:t>
            </a:r>
          </a:p>
        </p:txBody>
      </p:sp>
      <p:sp>
        <p:nvSpPr>
          <p:cNvPr id="116739" name="Strzałka w prawo 3"/>
          <p:cNvSpPr>
            <a:spLocks noChangeArrowheads="1"/>
          </p:cNvSpPr>
          <p:nvPr/>
        </p:nvSpPr>
        <p:spPr bwMode="auto">
          <a:xfrm>
            <a:off x="4700588" y="3455988"/>
            <a:ext cx="977900" cy="485775"/>
          </a:xfrm>
          <a:prstGeom prst="rightArrow">
            <a:avLst>
              <a:gd name="adj1" fmla="val 50000"/>
              <a:gd name="adj2" fmla="val 49861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/>
            <a:endParaRPr lang="pl-PL" sz="1000" b="1">
              <a:solidFill>
                <a:schemeClr val="bg1"/>
              </a:solidFill>
            </a:endParaRPr>
          </a:p>
        </p:txBody>
      </p:sp>
      <p:sp>
        <p:nvSpPr>
          <p:cNvPr id="116740" name="Strzałka w prawo 4"/>
          <p:cNvSpPr>
            <a:spLocks noChangeArrowheads="1"/>
          </p:cNvSpPr>
          <p:nvPr/>
        </p:nvSpPr>
        <p:spPr bwMode="auto">
          <a:xfrm>
            <a:off x="4700588" y="3392488"/>
            <a:ext cx="977900" cy="484187"/>
          </a:xfrm>
          <a:prstGeom prst="rightArrow">
            <a:avLst>
              <a:gd name="adj1" fmla="val 50000"/>
              <a:gd name="adj2" fmla="val 50024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/>
            <a:endParaRPr lang="pl-PL" sz="1000" b="1">
              <a:solidFill>
                <a:schemeClr val="bg1"/>
              </a:solidFill>
            </a:endParaRPr>
          </a:p>
        </p:txBody>
      </p:sp>
      <p:sp>
        <p:nvSpPr>
          <p:cNvPr id="116741" name="Strzałka w prawo 5"/>
          <p:cNvSpPr>
            <a:spLocks noChangeArrowheads="1"/>
          </p:cNvSpPr>
          <p:nvPr/>
        </p:nvSpPr>
        <p:spPr bwMode="auto">
          <a:xfrm>
            <a:off x="4700588" y="3455988"/>
            <a:ext cx="977900" cy="420687"/>
          </a:xfrm>
          <a:prstGeom prst="rightArrow">
            <a:avLst>
              <a:gd name="adj1" fmla="val 50000"/>
              <a:gd name="adj2" fmla="val 499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/>
            <a:endParaRPr lang="pl-PL" sz="1000" b="1">
              <a:solidFill>
                <a:schemeClr val="bg1"/>
              </a:solidFill>
            </a:endParaRPr>
          </a:p>
        </p:txBody>
      </p:sp>
      <p:sp>
        <p:nvSpPr>
          <p:cNvPr id="116742" name="Strzałka w prawo 6"/>
          <p:cNvSpPr>
            <a:spLocks noChangeArrowheads="1"/>
          </p:cNvSpPr>
          <p:nvPr/>
        </p:nvSpPr>
        <p:spPr bwMode="auto">
          <a:xfrm>
            <a:off x="4700588" y="3424238"/>
            <a:ext cx="812800" cy="306387"/>
          </a:xfrm>
          <a:prstGeom prst="rightArrow">
            <a:avLst>
              <a:gd name="adj1" fmla="val 50000"/>
              <a:gd name="adj2" fmla="val 49925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/>
            <a:endParaRPr lang="pl-PL" sz="1000" b="1">
              <a:solidFill>
                <a:schemeClr val="bg1"/>
              </a:solidFill>
            </a:endParaRPr>
          </a:p>
        </p:txBody>
      </p:sp>
      <p:sp>
        <p:nvSpPr>
          <p:cNvPr id="116743" name="Strzałka w prawo 7"/>
          <p:cNvSpPr>
            <a:spLocks noChangeArrowheads="1"/>
          </p:cNvSpPr>
          <p:nvPr/>
        </p:nvSpPr>
        <p:spPr bwMode="auto">
          <a:xfrm flipV="1">
            <a:off x="4608513" y="3438525"/>
            <a:ext cx="904875" cy="292100"/>
          </a:xfrm>
          <a:prstGeom prst="rightArrow">
            <a:avLst>
              <a:gd name="adj1" fmla="val 50000"/>
              <a:gd name="adj2" fmla="val 50067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/>
            <a:endParaRPr lang="pl-PL" sz="1000" b="1">
              <a:solidFill>
                <a:schemeClr val="bg1"/>
              </a:solidFill>
            </a:endParaRPr>
          </a:p>
        </p:txBody>
      </p:sp>
      <p:sp>
        <p:nvSpPr>
          <p:cNvPr id="116744" name="Strzałka w prawo 8"/>
          <p:cNvSpPr>
            <a:spLocks noChangeArrowheads="1"/>
          </p:cNvSpPr>
          <p:nvPr/>
        </p:nvSpPr>
        <p:spPr bwMode="auto">
          <a:xfrm>
            <a:off x="4014788" y="3730625"/>
            <a:ext cx="977900" cy="484188"/>
          </a:xfrm>
          <a:prstGeom prst="rightArrow">
            <a:avLst>
              <a:gd name="adj1" fmla="val 50000"/>
              <a:gd name="adj2" fmla="val 50024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/>
            <a:endParaRPr lang="pl-PL" sz="1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0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0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04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04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04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04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72" name="Picture 8" descr="cetyniec jaja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358775" y="817563"/>
            <a:ext cx="5656263" cy="3181350"/>
          </a:xfrm>
        </p:spPr>
      </p:pic>
      <p:pic>
        <p:nvPicPr>
          <p:cNvPr id="139273" name="Picture 9" descr="cetyniec chodni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83288" y="2705100"/>
            <a:ext cx="6208712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3927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8" name="Picture 4" descr="WP_20160621_10_09_14_Pr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33425"/>
            <a:ext cx="4114800" cy="574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9" name="Picture 5" descr="WP_20160621_10_09_20_Pr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5438" y="742950"/>
            <a:ext cx="4476750" cy="575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0" name="Picture 6" descr="WP_20160621_10_10_01_Pr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26475" y="755650"/>
            <a:ext cx="3565525" cy="574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12" name="Text Box 8"/>
          <p:cNvSpPr txBox="1">
            <a:spLocks noChangeArrowheads="1"/>
          </p:cNvSpPr>
          <p:nvPr/>
        </p:nvSpPr>
        <p:spPr bwMode="auto">
          <a:xfrm>
            <a:off x="9458325" y="230188"/>
            <a:ext cx="1657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>
                <a:solidFill>
                  <a:srgbClr val="006600"/>
                </a:solidFill>
              </a:rPr>
              <a:t>plus rytownik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1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ytu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pl-PL" smtClean="0"/>
              <a:t>Rodzaj i wielkość wyrządznych szkód</a:t>
            </a:r>
          </a:p>
        </p:txBody>
      </p:sp>
      <p:sp>
        <p:nvSpPr>
          <p:cNvPr id="61442" name="Symbol zastępczy zawartości 2"/>
          <p:cNvSpPr>
            <a:spLocks noGrp="1"/>
          </p:cNvSpPr>
          <p:nvPr>
            <p:ph idx="4294967295"/>
          </p:nvPr>
        </p:nvSpPr>
        <p:spPr>
          <a:xfrm>
            <a:off x="423863" y="2103438"/>
            <a:ext cx="10753725" cy="3306762"/>
          </a:xfrm>
        </p:spPr>
        <p:txBody>
          <a:bodyPr/>
          <a:lstStyle/>
          <a:p>
            <a:r>
              <a:rPr lang="pl-PL" smtClean="0"/>
              <a:t>Zasiedla głownie górne partie strzał –cienka kora-grubsze gałęzie</a:t>
            </a:r>
          </a:p>
          <a:p>
            <a:r>
              <a:rPr lang="pl-PL" smtClean="0"/>
              <a:t>Żer szkodliwy – chodniki macierzyste poprzecznie do włókien, naruszają biel- powodują zaburzenia fizjologiczne,</a:t>
            </a:r>
          </a:p>
          <a:p>
            <a:r>
              <a:rPr lang="pl-PL" smtClean="0"/>
              <a:t>Dodatkowo wprowadza siniznę, </a:t>
            </a:r>
          </a:p>
          <a:p>
            <a:r>
              <a:rPr lang="pl-PL" smtClean="0"/>
              <a:t>Przy dużym zagęszczeniu atakuje także środkowe i dolne części sosen,</a:t>
            </a:r>
          </a:p>
          <a:p>
            <a:r>
              <a:rPr lang="pl-PL" smtClean="0"/>
              <a:t>Powoduje zmniejszenie przyrostu masy i wysokości,</a:t>
            </a:r>
          </a:p>
          <a:p>
            <a:r>
              <a:rPr lang="pl-PL" smtClean="0"/>
              <a:t>Zmniejsza produkcję drewna w d-stanach sosnowych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1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1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1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4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ytuł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pl-PL" smtClean="0"/>
              <a:t>Zapobieganie - zwalczanie</a:t>
            </a:r>
          </a:p>
        </p:txBody>
      </p:sp>
      <p:sp>
        <p:nvSpPr>
          <p:cNvPr id="62466" name="Symbol zastępczy zawartości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pl-PL" smtClean="0"/>
              <a:t>Wywóz z lasu nie okorowanego drewna z cienką korą  i gałęzi od października do marca,</a:t>
            </a:r>
          </a:p>
          <a:p>
            <a:r>
              <a:rPr lang="pl-PL" smtClean="0"/>
              <a:t>Wyszukiwanie i usuwanie drzew zasiedlonych od kwietnia do sierpnia</a:t>
            </a:r>
          </a:p>
          <a:p>
            <a:r>
              <a:rPr lang="pl-PL" smtClean="0"/>
              <a:t>W d-stanach zagrożonych nie pozostawiać wierzchołków, gałęzi, resztek po zrębowych,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4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4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814388" y="908050"/>
            <a:ext cx="10768012" cy="508000"/>
          </a:xfrm>
        </p:spPr>
        <p:txBody>
          <a:bodyPr/>
          <a:lstStyle/>
          <a:p>
            <a:pPr algn="ctr"/>
            <a:r>
              <a:rPr lang="pl-PL" altLang="pl-PL" smtClean="0"/>
              <a:t>Przypłaszczek granatek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19138" y="1557338"/>
            <a:ext cx="5275262" cy="427037"/>
          </a:xfrm>
        </p:spPr>
        <p:txBody>
          <a:bodyPr/>
          <a:lstStyle/>
          <a:p>
            <a:r>
              <a:rPr lang="pl-PL" altLang="pl-PL" sz="2000" smtClean="0"/>
              <a:t>Gatunek wybitnie światło i ciepłolubny</a:t>
            </a:r>
          </a:p>
          <a:p>
            <a:r>
              <a:rPr lang="pl-PL" altLang="pl-PL" sz="2000" smtClean="0"/>
              <a:t>Pojawia się przede wszystkim na odsłoniętych ścianach lasu o południowej wystawie, na obrzeżach luk, w d-stanach przerzedzonych </a:t>
            </a:r>
          </a:p>
          <a:p>
            <a:r>
              <a:rPr lang="pl-PL" altLang="pl-PL" sz="2000" smtClean="0"/>
              <a:t> d-stanach pozbawionych podszytów i po zbyt silnych cięciach</a:t>
            </a:r>
          </a:p>
          <a:p>
            <a:pPr>
              <a:buFontTx/>
              <a:buNone/>
            </a:pPr>
            <a:r>
              <a:rPr lang="pl-PL" altLang="pl-PL" sz="2000" smtClean="0"/>
              <a:t> </a:t>
            </a:r>
          </a:p>
        </p:txBody>
      </p:sp>
      <p:graphicFrame>
        <p:nvGraphicFramePr>
          <p:cNvPr id="159748" name="Object 17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343650" y="1557338"/>
          <a:ext cx="3613150" cy="217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4" name="Image" r:id="rId4" imgW="9144000" imgH="5486400" progId="">
                  <p:embed/>
                </p:oleObj>
              </mc:Choice>
              <mc:Fallback>
                <p:oleObj name="Image" r:id="rId4" imgW="9144000" imgH="5486400" progId="">
                  <p:embed/>
                  <p:pic>
                    <p:nvPicPr>
                      <p:cNvPr id="0" name="Picture 176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3650" y="1557338"/>
                        <a:ext cx="3613150" cy="217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9749" name="Object 17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172200" y="4067175"/>
          <a:ext cx="3956050" cy="180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" name="Image" r:id="rId6" imgW="10058400" imgH="4572000" progId="">
                  <p:embed/>
                </p:oleObj>
              </mc:Choice>
              <mc:Fallback>
                <p:oleObj name="Image" r:id="rId6" imgW="10058400" imgH="4572000" progId="">
                  <p:embed/>
                  <p:pic>
                    <p:nvPicPr>
                      <p:cNvPr id="0" name="Picture 17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4067175"/>
                        <a:ext cx="3956050" cy="1801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28" name="pole tekstowe 1"/>
          <p:cNvSpPr txBox="1">
            <a:spLocks noChangeArrowheads="1"/>
          </p:cNvSpPr>
          <p:nvPr/>
        </p:nvSpPr>
        <p:spPr bwMode="auto">
          <a:xfrm>
            <a:off x="1289050" y="4846638"/>
            <a:ext cx="1857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9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9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6" grpId="0"/>
      <p:bldP spid="159747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/>
          <p:cNvSpPr>
            <a:spLocks noGrp="1" noChangeArrowheads="1"/>
          </p:cNvSpPr>
          <p:nvPr>
            <p:ph type="title"/>
          </p:nvPr>
        </p:nvSpPr>
        <p:spPr>
          <a:xfrm>
            <a:off x="2208213" y="188913"/>
            <a:ext cx="8075612" cy="508000"/>
          </a:xfrm>
        </p:spPr>
        <p:txBody>
          <a:bodyPr/>
          <a:lstStyle/>
          <a:p>
            <a:pPr algn="ctr"/>
            <a:r>
              <a:rPr lang="pl-PL" altLang="pl-PL" smtClean="0"/>
              <a:t>Przypłaszczek granatek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125538"/>
            <a:ext cx="8064500" cy="44973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pl-PL" altLang="pl-PL" smtClean="0"/>
              <a:t>Imago spotykamy od maja do sierpnia</a:t>
            </a:r>
          </a:p>
          <a:p>
            <a:pPr>
              <a:lnSpc>
                <a:spcPct val="90000"/>
              </a:lnSpc>
            </a:pPr>
            <a:r>
              <a:rPr lang="pl-PL" altLang="pl-PL" smtClean="0"/>
              <a:t>Loty godowe obserwujemy od czerwca do lipca przy ciepłej, słonecznej i bezwietrznej pogodzie w godzinach popołudniowych</a:t>
            </a:r>
          </a:p>
          <a:p>
            <a:pPr>
              <a:lnSpc>
                <a:spcPct val="90000"/>
              </a:lnSpc>
            </a:pPr>
            <a:r>
              <a:rPr lang="pl-PL" altLang="pl-PL" smtClean="0"/>
              <a:t>Samice składają jaja w spękaniach kory,</a:t>
            </a:r>
          </a:p>
          <a:p>
            <a:pPr>
              <a:lnSpc>
                <a:spcPct val="90000"/>
              </a:lnSpc>
            </a:pPr>
            <a:r>
              <a:rPr lang="pl-PL" altLang="pl-PL" smtClean="0"/>
              <a:t> Po około 3-4 tygodniach wylęgają się larwy, drążą chodniki (cienkie), zimują</a:t>
            </a:r>
          </a:p>
          <a:p>
            <a:pPr>
              <a:lnSpc>
                <a:spcPct val="90000"/>
              </a:lnSpc>
            </a:pPr>
            <a:r>
              <a:rPr lang="pl-PL" altLang="pl-PL" smtClean="0"/>
              <a:t>W kolejnym roku po około 3 miesiącach żerowania larwa wygryza umieszczoną w korze kolebkę poczwarkową w  której zimuje,</a:t>
            </a:r>
          </a:p>
          <a:p>
            <a:pPr>
              <a:lnSpc>
                <a:spcPct val="90000"/>
              </a:lnSpc>
            </a:pPr>
            <a:r>
              <a:rPr lang="pl-PL" altLang="pl-PL" smtClean="0"/>
              <a:t>Przepoczwarczenie w maju w 3 roku, po 2-3 tygodniach postać dorosła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0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0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0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0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0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0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0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341688" y="1042988"/>
            <a:ext cx="8650287" cy="4864100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450" y="792163"/>
            <a:ext cx="3975100" cy="595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0" y="188913"/>
            <a:ext cx="9144000" cy="450850"/>
          </a:xfrm>
        </p:spPr>
        <p:txBody>
          <a:bodyPr/>
          <a:lstStyle/>
          <a:p>
            <a:pPr algn="ctr"/>
            <a:r>
              <a:rPr lang="pl-PL" altLang="pl-PL" sz="2800" smtClean="0"/>
              <a:t>       </a:t>
            </a:r>
            <a:r>
              <a:rPr lang="pl-PL" altLang="pl-PL" b="0" smtClean="0"/>
              <a:t>Przypłaszczek granatek</a:t>
            </a:r>
          </a:p>
        </p:txBody>
      </p:sp>
      <p:sp>
        <p:nvSpPr>
          <p:cNvPr id="161795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0" y="765175"/>
            <a:ext cx="8820150" cy="5759450"/>
          </a:xfrm>
        </p:spPr>
        <p:txBody>
          <a:bodyPr/>
          <a:lstStyle/>
          <a:p>
            <a:pPr>
              <a:buFontTx/>
              <a:buNone/>
            </a:pPr>
            <a:r>
              <a:rPr lang="pl-PL" altLang="pl-PL" smtClean="0"/>
              <a:t>   </a:t>
            </a:r>
            <a:r>
              <a:rPr lang="pl-PL" altLang="pl-PL" sz="2000" smtClean="0"/>
              <a:t>Działania:</a:t>
            </a:r>
          </a:p>
          <a:p>
            <a:pPr>
              <a:buFontTx/>
              <a:buNone/>
            </a:pPr>
            <a:endParaRPr lang="pl-PL" altLang="pl-PL" sz="2000" smtClean="0"/>
          </a:p>
          <a:p>
            <a:r>
              <a:rPr lang="pl-PL" altLang="pl-PL" sz="2000" smtClean="0"/>
              <a:t>Drzewa zasiedlone wyznaczamy przez cały rok, kontrolując pod tym kątem zagrożone drzewostany sosnowe w comiesięcznych nawrotach,</a:t>
            </a:r>
          </a:p>
          <a:p>
            <a:r>
              <a:rPr lang="pl-PL" altLang="pl-PL" sz="2000" smtClean="0"/>
              <a:t>Przy usuwaniu drzew zasiedlonych zawsze pamiętamy o bezwzględnym wymogu zgrabiania opadłej kory, w której zimują larwy lub poczwarki,</a:t>
            </a:r>
          </a:p>
          <a:p>
            <a:r>
              <a:rPr lang="pl-PL" altLang="pl-PL" sz="2000" b="1" i="1" smtClean="0"/>
              <a:t>Korę spalić lub zrębkować!!!</a:t>
            </a:r>
          </a:p>
          <a:p>
            <a:r>
              <a:rPr lang="pl-PL" altLang="pl-PL" sz="2000" smtClean="0"/>
              <a:t>powstałe w okresie jesienno – zimowym wywroty, złomy i śniegołomy, nie uprzątnięte w terminie, stanowią doskonałą bazę rozwojową dla szkodników wtórnych, zwłaszcza w d-stanach najuboższych rosnących na gruntach porolnych,</a:t>
            </a:r>
          </a:p>
          <a:p>
            <a:r>
              <a:rPr lang="pl-PL" altLang="pl-PL" sz="2000" smtClean="0"/>
              <a:t>Systematyczna kontrola d-stanów i bieżące usuwanie posuszu sosnowego to najlepszy sposób na ograniczanie ewentualnego wzrostu rozwoju szkodliwych owadów.</a:t>
            </a:r>
            <a:r>
              <a:rPr lang="pl-PL" altLang="pl-PL" sz="2000" b="1" i="1" smtClean="0">
                <a:solidFill>
                  <a:srgbClr val="008000"/>
                </a:solidFill>
              </a:rPr>
              <a:t>      </a:t>
            </a:r>
          </a:p>
        </p:txBody>
      </p:sp>
      <p:graphicFrame>
        <p:nvGraphicFramePr>
          <p:cNvPr id="3160" name="Object 88"/>
          <p:cNvGraphicFramePr>
            <a:graphicFrameLocks noChangeAspect="1"/>
          </p:cNvGraphicFramePr>
          <p:nvPr/>
        </p:nvGraphicFramePr>
        <p:xfrm>
          <a:off x="9372600" y="0"/>
          <a:ext cx="923925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0" name="Obraz - mapa bitowa" r:id="rId3" imgW="5420482" imgH="3962953" progId="PBrush">
                  <p:embed/>
                </p:oleObj>
              </mc:Choice>
              <mc:Fallback>
                <p:oleObj name="Obraz - mapa bitowa" r:id="rId3" imgW="5420482" imgH="3962953" progId="PBrush">
                  <p:embed/>
                  <p:pic>
                    <p:nvPicPr>
                      <p:cNvPr id="0" name="Picture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72600" y="0"/>
                        <a:ext cx="923925" cy="6921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0C0C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1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1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1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1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1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1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423988" y="908050"/>
            <a:ext cx="10768012" cy="508000"/>
          </a:xfrm>
        </p:spPr>
        <p:txBody>
          <a:bodyPr/>
          <a:lstStyle/>
          <a:p>
            <a:r>
              <a:rPr lang="pl-PL" smtClean="0"/>
              <a:t>Szeliniak sosnowiec</a:t>
            </a:r>
          </a:p>
        </p:txBody>
      </p:sp>
      <p:pic>
        <p:nvPicPr>
          <p:cNvPr id="144389" name="Picture 5" descr="szeliniak świerk 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2446338" y="1346200"/>
            <a:ext cx="2895600" cy="5146675"/>
          </a:xfrm>
        </p:spPr>
      </p:pic>
      <p:pic>
        <p:nvPicPr>
          <p:cNvPr id="144391" name="Picture 7" descr="szeliniak upraw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2450" y="157163"/>
            <a:ext cx="4313238" cy="629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4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443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4439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9" name="Rectangle 5"/>
          <p:cNvSpPr>
            <a:spLocks noChangeArrowheads="1"/>
          </p:cNvSpPr>
          <p:nvPr/>
        </p:nvSpPr>
        <p:spPr bwMode="auto">
          <a:xfrm>
            <a:off x="246063" y="957263"/>
            <a:ext cx="11799887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buFontTx/>
              <a:buChar char="•"/>
            </a:pPr>
            <a:r>
              <a:rPr lang="pl-PL"/>
              <a:t> Zimują chrząszcze oraz larwy. </a:t>
            </a:r>
          </a:p>
          <a:p>
            <a:pPr>
              <a:buFontTx/>
              <a:buChar char="•"/>
            </a:pPr>
            <a:endParaRPr lang="pl-PL"/>
          </a:p>
          <a:p>
            <a:pPr>
              <a:buFontTx/>
              <a:buChar char="•"/>
            </a:pPr>
            <a:r>
              <a:rPr lang="pl-PL"/>
              <a:t> W zależności od warunków pogodowych (temperatury) pojawiają się w kwietniu lub na początku maja.</a:t>
            </a:r>
          </a:p>
          <a:p>
            <a:pPr>
              <a:buFontTx/>
              <a:buChar char="•"/>
            </a:pPr>
            <a:endParaRPr lang="pl-PL"/>
          </a:p>
          <a:p>
            <a:pPr>
              <a:buFontTx/>
              <a:buChar char="•"/>
            </a:pPr>
            <a:r>
              <a:rPr lang="pl-PL"/>
              <a:t> Rójka i składnie jaj trwa od kwietnia do września,  z największym nasileniem w maju, drugiej połowie lipca i w sierpniu.</a:t>
            </a:r>
          </a:p>
          <a:p>
            <a:pPr>
              <a:buFontTx/>
              <a:buChar char="•"/>
            </a:pPr>
            <a:endParaRPr lang="pl-PL"/>
          </a:p>
          <a:p>
            <a:pPr>
              <a:buFontTx/>
              <a:buChar char="•"/>
            </a:pPr>
            <a:r>
              <a:rPr lang="pl-PL"/>
              <a:t> Po zimowaniu chrząszcze żerują głównie na świeżych zrębach i uprawach. </a:t>
            </a:r>
          </a:p>
          <a:p>
            <a:pPr>
              <a:buFontTx/>
              <a:buChar char="•"/>
            </a:pPr>
            <a:endParaRPr lang="pl-PL"/>
          </a:p>
          <a:p>
            <a:pPr>
              <a:buFontTx/>
              <a:buChar char="•"/>
            </a:pPr>
            <a:r>
              <a:rPr lang="pl-PL"/>
              <a:t> Starsze osobniki 2-3 letnie tracą zdolność do latania, jedynie  młode osobniki są zdolne do lotu.</a:t>
            </a:r>
          </a:p>
          <a:p>
            <a:pPr>
              <a:buFontTx/>
              <a:buChar char="•"/>
            </a:pPr>
            <a:endParaRPr lang="pl-PL"/>
          </a:p>
          <a:p>
            <a:pPr>
              <a:buFontTx/>
              <a:buChar char="•"/>
            </a:pPr>
            <a:r>
              <a:rPr lang="pl-PL"/>
              <a:t>Chrząszcze latają w godzinach popołudniowych przy temperaturze powietrza ponad 14˚ C.</a:t>
            </a:r>
          </a:p>
          <a:p>
            <a:pPr>
              <a:buFontTx/>
              <a:buChar char="•"/>
            </a:pPr>
            <a:endParaRPr lang="pl-PL"/>
          </a:p>
          <a:p>
            <a:pPr>
              <a:buFontTx/>
              <a:buChar char="•"/>
            </a:pPr>
            <a:r>
              <a:rPr lang="pl-PL"/>
              <a:t> Po odbyciu żeru i  kopulacji samice od maja do września składają jaja na korzeniach, ściętych zeszłorocznych i tegorocznych sosen.</a:t>
            </a:r>
          </a:p>
          <a:p>
            <a:pPr>
              <a:buFontTx/>
              <a:buChar char="•"/>
            </a:pPr>
            <a:endParaRPr lang="pl-PL"/>
          </a:p>
          <a:p>
            <a:pPr>
              <a:buFontTx/>
              <a:buChar char="•"/>
            </a:pPr>
            <a:r>
              <a:rPr lang="pl-PL"/>
              <a:t> Jedna samica może złożyć do 150 jaj, średnio jednak składa około 60 sztuk.</a:t>
            </a:r>
          </a:p>
          <a:p>
            <a:pPr>
              <a:buFontTx/>
              <a:buChar char="•"/>
            </a:pPr>
            <a:endParaRPr lang="pl-PL"/>
          </a:p>
          <a:p>
            <a:pPr>
              <a:buFontTx/>
              <a:buChar char="•"/>
            </a:pPr>
            <a:r>
              <a:rPr lang="pl-PL"/>
              <a:t> Generacja jednoroczna lub dwuletnia. </a:t>
            </a:r>
          </a:p>
        </p:txBody>
      </p:sp>
      <p:sp>
        <p:nvSpPr>
          <p:cNvPr id="130050" name="Text Box 6"/>
          <p:cNvSpPr txBox="1">
            <a:spLocks noChangeArrowheads="1"/>
          </p:cNvSpPr>
          <p:nvPr/>
        </p:nvSpPr>
        <p:spPr bwMode="auto">
          <a:xfrm>
            <a:off x="4500563" y="179388"/>
            <a:ext cx="3473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b="1"/>
              <a:t>Szeliniak sosnowiec - biologia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43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43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43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43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4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43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43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43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43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438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438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438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438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438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8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438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438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Postępowanie: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pl-PL" sz="2000" smtClean="0"/>
              <a:t>Powierzchnie odnowione muszą być bezwzględnie, systematycznie kontrolowane pod kątem występowania szeliniaka.</a:t>
            </a:r>
            <a:endParaRPr lang="pl-PL" sz="2000" b="1" u="sng" smtClean="0"/>
          </a:p>
          <a:p>
            <a:pPr>
              <a:lnSpc>
                <a:spcPct val="80000"/>
              </a:lnSpc>
            </a:pPr>
            <a:r>
              <a:rPr lang="pl-PL" sz="2000" b="1" u="sng" smtClean="0"/>
              <a:t>Na podstawie wyników prowadzonych kontroli Nadleśniczy podejmuje decyzję dotyczącą ewentualnego wykonania zabiegu ochronnego</a:t>
            </a:r>
            <a:r>
              <a:rPr lang="pl-PL" sz="2000" smtClean="0"/>
              <a:t>,</a:t>
            </a:r>
          </a:p>
          <a:p>
            <a:pPr>
              <a:lnSpc>
                <a:spcPct val="80000"/>
              </a:lnSpc>
            </a:pPr>
            <a:r>
              <a:rPr lang="pl-PL" sz="2000" smtClean="0"/>
              <a:t>Jeżeli stwierdzi się żerujące szeliniaki na strzałkach sadzonek, a zwłaszcza gdy żeruje po kilka sztuk na jednej sadzonce, bezwzględne konieczne jest wykonanie zabiegu ratowniczego, jeszcze tego samego dnia,</a:t>
            </a:r>
          </a:p>
          <a:p>
            <a:pPr>
              <a:lnSpc>
                <a:spcPct val="80000"/>
              </a:lnSpc>
            </a:pPr>
            <a:r>
              <a:rPr lang="pl-PL" sz="2000" smtClean="0"/>
              <a:t>Najlepsze efekty zabiegu uzyskuje się, gdy wykonany jest po południu, wieczorem, po zachodzie słońca, ponieważ właśnie wtedy szeliniak najintensywniej żeruje, w upalne dni z reguły schowany jest w ziemi (tuż przy sadzonce),</a:t>
            </a:r>
          </a:p>
          <a:p>
            <a:pPr>
              <a:lnSpc>
                <a:spcPct val="80000"/>
              </a:lnSpc>
            </a:pPr>
            <a:r>
              <a:rPr lang="pl-PL" sz="2000" smtClean="0"/>
              <a:t>Stosowane pyretroidy bardzo szybko ulegają rozkładowi w wysokich temperaturach, przez co zabieg jest nieskuteczny,</a:t>
            </a:r>
          </a:p>
          <a:p>
            <a:pPr>
              <a:lnSpc>
                <a:spcPct val="80000"/>
              </a:lnSpc>
            </a:pPr>
            <a:r>
              <a:rPr lang="pl-PL" sz="2000" smtClean="0"/>
              <a:t>Wiele obserwacji potwierdza silne uszkodzenie uprawy po jednej nocy, kiedy to szeliniaki intensywnie żerują na strzałkach, ogryzając korowinę na pędach doprowadzając do zabicia sadzonki.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6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6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6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6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6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6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6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6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5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814388" y="1182688"/>
            <a:ext cx="10768012" cy="508000"/>
          </a:xfrm>
        </p:spPr>
        <p:txBody>
          <a:bodyPr/>
          <a:lstStyle/>
          <a:p>
            <a:r>
              <a:rPr lang="pl-PL" sz="1800" smtClean="0"/>
              <a:t>Wymienione poniżej insektycydy z grupy pyretroidów stosowane są w postaci emulsji </a:t>
            </a:r>
            <a:br>
              <a:rPr lang="pl-PL" sz="1800" smtClean="0"/>
            </a:br>
            <a:r>
              <a:rPr lang="pl-PL" sz="1800" smtClean="0"/>
              <a:t>     wodnych do maczania nadziemnych części sadzonek przed posadzeniem, do </a:t>
            </a:r>
            <a:br>
              <a:rPr lang="pl-PL" sz="1800" smtClean="0"/>
            </a:br>
            <a:r>
              <a:rPr lang="pl-PL" sz="1800" smtClean="0"/>
              <a:t>     zatruwania pułapek (wałki, płaty kory itp.) lub do opryskiwania upraw aparaturą</a:t>
            </a:r>
            <a:br>
              <a:rPr lang="pl-PL" sz="1800" smtClean="0"/>
            </a:br>
            <a:r>
              <a:rPr lang="pl-PL" sz="1800" smtClean="0"/>
              <a:t>     naziemną. Zużycie cieczy użytkowej podczas opryskiwania: 50 –100 l wody na 1 ha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8188" y="1922463"/>
            <a:ext cx="10753725" cy="4497387"/>
          </a:xfrm>
        </p:spPr>
        <p:txBody>
          <a:bodyPr/>
          <a:lstStyle/>
          <a:p>
            <a:pPr>
              <a:buFontTx/>
              <a:buNone/>
            </a:pPr>
            <a:r>
              <a:rPr lang="pl-PL" sz="2000" smtClean="0"/>
              <a:t> </a:t>
            </a:r>
          </a:p>
          <a:p>
            <a:r>
              <a:rPr lang="pl-PL" sz="2000" smtClean="0"/>
              <a:t>FASTAC LAS 15 SC     stężenie 4% (4000 ml preparatu w 100 l wody)</a:t>
            </a:r>
          </a:p>
          <a:p>
            <a:r>
              <a:rPr lang="pl-PL" sz="2000" smtClean="0"/>
              <a:t>FORESTER  100 EW   stężenie 2% ( 2000ml preparatu w 100 l wody)</a:t>
            </a:r>
          </a:p>
          <a:p>
            <a:r>
              <a:rPr lang="pl-PL" sz="2000" smtClean="0"/>
              <a:t>SHERPA  100 EC         stężenie 0,5 – 1,25 % ( 500- 1250 ml środka w 100 l wody)</a:t>
            </a:r>
          </a:p>
          <a:p>
            <a:endParaRPr lang="pl-PL" sz="2000" smtClean="0"/>
          </a:p>
          <a:p>
            <a:r>
              <a:rPr lang="pl-PL" sz="2000" smtClean="0"/>
              <a:t>Uwaga: Podczas maczania nadziemnych części sadzonek w insektycydach unikać </a:t>
            </a:r>
          </a:p>
          <a:p>
            <a:pPr>
              <a:buFontTx/>
              <a:buNone/>
            </a:pPr>
            <a:r>
              <a:rPr lang="pl-PL" sz="2000" smtClean="0"/>
              <a:t>     zanieczyszczenia cieczy użytkowej glebą, która powoduje obniżenie aktywności </a:t>
            </a:r>
          </a:p>
          <a:p>
            <a:pPr>
              <a:buFontTx/>
              <a:buNone/>
            </a:pPr>
            <a:r>
              <a:rPr lang="pl-PL" sz="2000" smtClean="0"/>
              <a:t>     preparatów.</a:t>
            </a:r>
          </a:p>
          <a:p>
            <a:r>
              <a:rPr lang="pl-PL" sz="2000" smtClean="0"/>
              <a:t>Wysokie temperatury panujące wiosną powodują inaktywację pyretroidów. </a:t>
            </a:r>
          </a:p>
          <a:p>
            <a:r>
              <a:rPr lang="pl-PL" sz="2000" smtClean="0"/>
              <a:t>W przypadku wysokiej liczebności szkodliwych ryjkowców na uprawie zabezpieczanej </a:t>
            </a:r>
          </a:p>
          <a:p>
            <a:pPr>
              <a:buFontTx/>
              <a:buNone/>
            </a:pPr>
            <a:r>
              <a:rPr lang="pl-PL" sz="2000" smtClean="0"/>
              <a:t>     przy użyciu pyretroidów należy po kilku tygodniach zabieg powtórzyć.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3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3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3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3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3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3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3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3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3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3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765175"/>
            <a:ext cx="3424238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3" name="Picture 3" descr="AASmolik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11675" y="765175"/>
            <a:ext cx="3400425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50" y="765175"/>
            <a:ext cx="295275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8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3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424113" y="188913"/>
            <a:ext cx="8075612" cy="508000"/>
          </a:xfrm>
        </p:spPr>
        <p:txBody>
          <a:bodyPr/>
          <a:lstStyle/>
          <a:p>
            <a:pPr algn="ctr"/>
            <a:r>
              <a:rPr lang="pl-PL" altLang="pl-PL" smtClean="0"/>
              <a:t>Smolik znaczony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27125" y="1293813"/>
            <a:ext cx="8713788" cy="4129087"/>
          </a:xfrm>
        </p:spPr>
        <p:txBody>
          <a:bodyPr/>
          <a:lstStyle/>
          <a:p>
            <a:r>
              <a:rPr lang="pl-PL" altLang="pl-PL" smtClean="0"/>
              <a:t>Zasiedla głównie drzewa osłabione i chore</a:t>
            </a:r>
          </a:p>
          <a:p>
            <a:r>
              <a:rPr lang="pl-PL" altLang="pl-PL" smtClean="0"/>
              <a:t>uszkodzenia i choroby systemu korzeniowego</a:t>
            </a:r>
          </a:p>
          <a:p>
            <a:r>
              <a:rPr lang="pl-PL" altLang="pl-PL" smtClean="0"/>
              <a:t>wadliwe sadzenie, podwinięty korzeń palowy, uszkodzenia przez pędraki, opieńka,</a:t>
            </a:r>
          </a:p>
          <a:p>
            <a:r>
              <a:rPr lang="pl-PL" altLang="pl-PL" smtClean="0"/>
              <a:t>chodniki larwalne obejmują cały obwód strzałki co doprowadza do zabicia drzewa,</a:t>
            </a:r>
          </a:p>
          <a:p>
            <a:r>
              <a:rPr lang="pl-PL" altLang="pl-PL" smtClean="0"/>
              <a:t>w uprawie zauważamy po brunatniejącym igliwiu oraz opadających w dół gałęziach</a:t>
            </a:r>
          </a:p>
          <a:p>
            <a:r>
              <a:rPr lang="pl-PL" altLang="pl-PL" smtClean="0"/>
              <a:t>żer postaci dorosłej jest mniej szkodliwy, prowadzi do osłabienia</a:t>
            </a:r>
          </a:p>
          <a:p>
            <a:pPr>
              <a:buFontTx/>
              <a:buNone/>
            </a:pPr>
            <a:endParaRPr lang="pl-PL" altLang="pl-PL" sz="3600" smtClean="0"/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2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2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2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2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2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2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2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2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1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ytuł 1"/>
          <p:cNvSpPr>
            <a:spLocks noGrp="1"/>
          </p:cNvSpPr>
          <p:nvPr>
            <p:ph type="title"/>
          </p:nvPr>
        </p:nvSpPr>
        <p:spPr>
          <a:xfrm>
            <a:off x="3968750" y="158750"/>
            <a:ext cx="3449638" cy="508000"/>
          </a:xfrm>
        </p:spPr>
        <p:txBody>
          <a:bodyPr/>
          <a:lstStyle/>
          <a:p>
            <a:r>
              <a:rPr lang="pl-PL" smtClean="0"/>
              <a:t>Tyczki / pułapki na smolika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73063" y="749300"/>
            <a:ext cx="3221037" cy="572611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93138" y="749300"/>
            <a:ext cx="3221037" cy="572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4488" y="749300"/>
            <a:ext cx="3213100" cy="57118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</p:pic>
      <p:cxnSp>
        <p:nvCxnSpPr>
          <p:cNvPr id="16" name="Łącznik prosty ze strzałką 15"/>
          <p:cNvCxnSpPr>
            <a:cxnSpLocks noChangeShapeType="1"/>
          </p:cNvCxnSpPr>
          <p:nvPr/>
        </p:nvCxnSpPr>
        <p:spPr bwMode="auto">
          <a:xfrm flipH="1">
            <a:off x="6172200" y="2130425"/>
            <a:ext cx="182563" cy="2689225"/>
          </a:xfrm>
          <a:prstGeom prst="straightConnector1">
            <a:avLst/>
          </a:prstGeom>
          <a:noFill/>
          <a:ln w="9525" algn="ctr">
            <a:solidFill>
              <a:schemeClr val="bg1"/>
            </a:solidFill>
            <a:round/>
            <a:headEnd type="triangle" w="med" len="med"/>
            <a:tailEnd type="triangle" w="med" len="med"/>
          </a:ln>
        </p:spPr>
      </p:cxnSp>
      <p:sp>
        <p:nvSpPr>
          <p:cNvPr id="135174" name="Strzałka zakrzywiona w prawo 17"/>
          <p:cNvSpPr>
            <a:spLocks noChangeArrowheads="1"/>
          </p:cNvSpPr>
          <p:nvPr/>
        </p:nvSpPr>
        <p:spPr bwMode="auto">
          <a:xfrm>
            <a:off x="6092825" y="2422525"/>
            <a:ext cx="417513" cy="228600"/>
          </a:xfrm>
          <a:prstGeom prst="curvedRightArrow">
            <a:avLst>
              <a:gd name="adj1" fmla="val 25000"/>
              <a:gd name="adj2" fmla="val 50000"/>
              <a:gd name="adj3" fmla="val 25011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/>
            <a:endParaRPr lang="pl-PL" sz="1000" b="1">
              <a:solidFill>
                <a:schemeClr val="bg1"/>
              </a:solidFill>
            </a:endParaRPr>
          </a:p>
        </p:txBody>
      </p:sp>
      <p:sp>
        <p:nvSpPr>
          <p:cNvPr id="135175" name="Strzałka zakrzywiona w prawo 18"/>
          <p:cNvSpPr>
            <a:spLocks noChangeArrowheads="1"/>
          </p:cNvSpPr>
          <p:nvPr/>
        </p:nvSpPr>
        <p:spPr bwMode="auto">
          <a:xfrm>
            <a:off x="5761038" y="2322513"/>
            <a:ext cx="731837" cy="1216025"/>
          </a:xfrm>
          <a:prstGeom prst="curvedRightArrow">
            <a:avLst>
              <a:gd name="adj1" fmla="val 24986"/>
              <a:gd name="adj2" fmla="val 49971"/>
              <a:gd name="adj3" fmla="val 2500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/>
            <a:endParaRPr lang="pl-PL" sz="1000" b="1">
              <a:solidFill>
                <a:schemeClr val="bg1"/>
              </a:solidFill>
            </a:endParaRPr>
          </a:p>
        </p:txBody>
      </p:sp>
      <p:sp>
        <p:nvSpPr>
          <p:cNvPr id="135176" name="Strzałka zakrzywiona w prawo 19"/>
          <p:cNvSpPr>
            <a:spLocks noChangeArrowheads="1"/>
          </p:cNvSpPr>
          <p:nvPr/>
        </p:nvSpPr>
        <p:spPr bwMode="auto">
          <a:xfrm>
            <a:off x="5692775" y="2422525"/>
            <a:ext cx="731838" cy="1216025"/>
          </a:xfrm>
          <a:prstGeom prst="curvedRightArrow">
            <a:avLst>
              <a:gd name="adj1" fmla="val 24986"/>
              <a:gd name="adj2" fmla="val 49971"/>
              <a:gd name="adj3" fmla="val 2500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/>
            <a:endParaRPr lang="pl-PL" sz="1000" b="1">
              <a:solidFill>
                <a:schemeClr val="bg1"/>
              </a:solidFill>
            </a:endParaRPr>
          </a:p>
        </p:txBody>
      </p:sp>
      <p:sp>
        <p:nvSpPr>
          <p:cNvPr id="135177" name="Strzałka zakrzywiona w prawo 20"/>
          <p:cNvSpPr>
            <a:spLocks noChangeArrowheads="1"/>
          </p:cNvSpPr>
          <p:nvPr/>
        </p:nvSpPr>
        <p:spPr bwMode="auto">
          <a:xfrm>
            <a:off x="5761038" y="2239963"/>
            <a:ext cx="731837" cy="1216025"/>
          </a:xfrm>
          <a:prstGeom prst="curvedRightArrow">
            <a:avLst>
              <a:gd name="adj1" fmla="val 24986"/>
              <a:gd name="adj2" fmla="val 49971"/>
              <a:gd name="adj3" fmla="val 2500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/>
            <a:endParaRPr lang="pl-PL" sz="1000" b="1">
              <a:solidFill>
                <a:schemeClr val="bg1"/>
              </a:solidFill>
            </a:endParaRPr>
          </a:p>
        </p:txBody>
      </p:sp>
      <p:sp>
        <p:nvSpPr>
          <p:cNvPr id="22" name="pole tekstowe 21"/>
          <p:cNvSpPr txBox="1">
            <a:spLocks noChangeArrowheads="1"/>
          </p:cNvSpPr>
          <p:nvPr/>
        </p:nvSpPr>
        <p:spPr bwMode="auto">
          <a:xfrm>
            <a:off x="8742363" y="3783013"/>
            <a:ext cx="20304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3600">
                <a:solidFill>
                  <a:schemeClr val="bg1"/>
                </a:solidFill>
              </a:rPr>
              <a:t>X 10 / ha</a:t>
            </a:r>
          </a:p>
        </p:txBody>
      </p:sp>
      <p:sp>
        <p:nvSpPr>
          <p:cNvPr id="23" name="pole tekstowe 22"/>
          <p:cNvSpPr txBox="1">
            <a:spLocks noChangeArrowheads="1"/>
          </p:cNvSpPr>
          <p:nvPr/>
        </p:nvSpPr>
        <p:spPr bwMode="auto">
          <a:xfrm>
            <a:off x="6354763" y="2992438"/>
            <a:ext cx="9540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400">
                <a:solidFill>
                  <a:schemeClr val="bg1"/>
                </a:solidFill>
              </a:rPr>
              <a:t>dł.</a:t>
            </a:r>
          </a:p>
          <a:p>
            <a:r>
              <a:rPr lang="pl-PL" sz="2400">
                <a:solidFill>
                  <a:schemeClr val="bg1"/>
                </a:solidFill>
              </a:rPr>
              <a:t>1,5 m</a:t>
            </a:r>
          </a:p>
        </p:txBody>
      </p:sp>
      <p:sp>
        <p:nvSpPr>
          <p:cNvPr id="135180" name="Strzałka zakrzywiona w prawo 23"/>
          <p:cNvSpPr>
            <a:spLocks noChangeArrowheads="1"/>
          </p:cNvSpPr>
          <p:nvPr/>
        </p:nvSpPr>
        <p:spPr bwMode="auto">
          <a:xfrm>
            <a:off x="5761038" y="1901825"/>
            <a:ext cx="731837" cy="1216025"/>
          </a:xfrm>
          <a:prstGeom prst="curvedRightArrow">
            <a:avLst>
              <a:gd name="adj1" fmla="val 24986"/>
              <a:gd name="adj2" fmla="val 49971"/>
              <a:gd name="adj3" fmla="val 2500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/>
            <a:endParaRPr lang="pl-PL" sz="1000" b="1">
              <a:solidFill>
                <a:schemeClr val="bg1"/>
              </a:solidFill>
            </a:endParaRPr>
          </a:p>
        </p:txBody>
      </p:sp>
      <p:sp>
        <p:nvSpPr>
          <p:cNvPr id="135181" name="Strzałka zakrzywiona w prawo 24"/>
          <p:cNvSpPr>
            <a:spLocks noChangeArrowheads="1"/>
          </p:cNvSpPr>
          <p:nvPr/>
        </p:nvSpPr>
        <p:spPr bwMode="auto">
          <a:xfrm>
            <a:off x="5559425" y="1719263"/>
            <a:ext cx="284163" cy="411162"/>
          </a:xfrm>
          <a:prstGeom prst="curvedRightArrow">
            <a:avLst>
              <a:gd name="adj1" fmla="val 24919"/>
              <a:gd name="adj2" fmla="val 49838"/>
              <a:gd name="adj3" fmla="val 2500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/>
            <a:endParaRPr lang="pl-PL" sz="1000" b="1">
              <a:solidFill>
                <a:schemeClr val="bg1"/>
              </a:solidFill>
            </a:endParaRPr>
          </a:p>
        </p:txBody>
      </p:sp>
      <p:sp>
        <p:nvSpPr>
          <p:cNvPr id="26" name="Strzałka zakrzywiona w prawo 25"/>
          <p:cNvSpPr>
            <a:spLocks noChangeArrowheads="1"/>
          </p:cNvSpPr>
          <p:nvPr/>
        </p:nvSpPr>
        <p:spPr bwMode="auto">
          <a:xfrm>
            <a:off x="5559425" y="1984375"/>
            <a:ext cx="276225" cy="255588"/>
          </a:xfrm>
          <a:prstGeom prst="curvedRightArrow">
            <a:avLst>
              <a:gd name="adj1" fmla="val 25000"/>
              <a:gd name="adj2" fmla="val 43324"/>
              <a:gd name="adj3" fmla="val 25042"/>
            </a:avLst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/>
            <a:endParaRPr lang="pl-PL" sz="1000" b="1">
              <a:solidFill>
                <a:schemeClr val="bg1"/>
              </a:solidFill>
            </a:endParaRPr>
          </a:p>
        </p:txBody>
      </p:sp>
      <p:sp>
        <p:nvSpPr>
          <p:cNvPr id="27" name="pole tekstowe 26"/>
          <p:cNvSpPr txBox="1">
            <a:spLocks noChangeArrowheads="1"/>
          </p:cNvSpPr>
          <p:nvPr/>
        </p:nvSpPr>
        <p:spPr bwMode="auto">
          <a:xfrm>
            <a:off x="4376738" y="1262063"/>
            <a:ext cx="26336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2400">
                <a:solidFill>
                  <a:schemeClr val="bg1"/>
                </a:solidFill>
              </a:rPr>
              <a:t>średnica 6-10 cm</a:t>
            </a:r>
          </a:p>
        </p:txBody>
      </p:sp>
      <p:sp>
        <p:nvSpPr>
          <p:cNvPr id="36" name="Strzałka w dół 35"/>
          <p:cNvSpPr>
            <a:spLocks noChangeArrowheads="1"/>
          </p:cNvSpPr>
          <p:nvPr/>
        </p:nvSpPr>
        <p:spPr bwMode="auto">
          <a:xfrm>
            <a:off x="1979613" y="4105275"/>
            <a:ext cx="231775" cy="71437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algn="r"/>
            <a:endParaRPr lang="pl-PL" sz="1000" b="1">
              <a:solidFill>
                <a:schemeClr val="bg1"/>
              </a:solidFill>
            </a:endParaRPr>
          </a:p>
        </p:txBody>
      </p:sp>
      <p:sp>
        <p:nvSpPr>
          <p:cNvPr id="37" name="pole tekstowe 36"/>
          <p:cNvSpPr txBox="1">
            <a:spLocks noChangeArrowheads="1"/>
          </p:cNvSpPr>
          <p:nvPr/>
        </p:nvSpPr>
        <p:spPr bwMode="auto">
          <a:xfrm>
            <a:off x="658813" y="4105275"/>
            <a:ext cx="1209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>
                <a:solidFill>
                  <a:schemeClr val="bg1"/>
                </a:solidFill>
              </a:rPr>
              <a:t>20- 30 cm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6" grpId="0" animBg="1"/>
      <p:bldP spid="27" grpId="0"/>
      <p:bldP spid="36" grpId="0" animBg="1"/>
      <p:bldP spid="3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mtClean="0"/>
              <a:t>Wykładanie  i kontrola pułapek</a:t>
            </a: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altLang="pl-PL" sz="2000" smtClean="0"/>
              <a:t>W przypadku pojawienia się problemu  wzmożonego występowania smolika, ZOL przypomina i zaleca zastosowanie na początku kwietnia pułapek stojących.</a:t>
            </a:r>
          </a:p>
          <a:p>
            <a:r>
              <a:rPr lang="pl-PL" altLang="pl-PL" sz="2000" smtClean="0"/>
              <a:t>Od 1 lipca wyłożone pułapki należy kontrolować co 3-4 dni, a z chwilą pojawienia się pierwszych kolebek poczwarkowych  zebrać i  najlepiej spalić. Zabieg powinno się wykonać (zakończyć), nie później niż w dwa tygodnie po stwierdzeniu pierwszych kolebek poczwarkowych. Tyczki (pułapki), które przeschły należy wymienić na świeże (pachnące żywicą).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8" y="3806825"/>
            <a:ext cx="3940175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9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9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9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9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1800" smtClean="0"/>
              <a:t>Szkodniki wtórne w drzewostanach dębowych.</a:t>
            </a:r>
            <a:br>
              <a:rPr lang="pl-PL" altLang="pl-PL" sz="1800" smtClean="0"/>
            </a:br>
            <a:endParaRPr lang="pl-PL" altLang="pl-PL" sz="1800" smtClean="0"/>
          </a:p>
        </p:txBody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l-PL" altLang="pl-PL" smtClean="0"/>
              <a:t>Ze względu na panujące w 2015 r. bardzo wysokie temperatury powietrza  oraz długo trwającą  suszę (od jesieni 2014 roku oraz przez całe lato br.), nastąpił znaczny odpływ wody i obniżenie poziomu wód gruntowych. </a:t>
            </a:r>
          </a:p>
          <a:p>
            <a:pPr>
              <a:lnSpc>
                <a:spcPct val="90000"/>
              </a:lnSpc>
            </a:pPr>
            <a:r>
              <a:rPr lang="pl-PL" altLang="pl-PL" smtClean="0"/>
              <a:t>W kolejnych latach należy spodziewać się  osłabienia d-stanów dębowych (nękanych do tej pory przez miernikowce) oraz wystąpienia szkodników wtórnych z rodzaju </a:t>
            </a:r>
            <a:r>
              <a:rPr lang="pl-PL" altLang="pl-PL" i="1" smtClean="0"/>
              <a:t>Agrilus</a:t>
            </a:r>
            <a:r>
              <a:rPr lang="pl-PL" altLang="pl-PL" smtClean="0"/>
              <a:t> (opiętek).</a:t>
            </a:r>
          </a:p>
          <a:p>
            <a:pPr>
              <a:lnSpc>
                <a:spcPct val="90000"/>
              </a:lnSpc>
            </a:pPr>
            <a:r>
              <a:rPr lang="pl-PL" altLang="pl-PL" smtClean="0"/>
              <a:t> Obecnie szczególną uwagę należy zwracać na  przedmiotowe d-stany pod kątem rozwoju wszelkich szkodników oraz ewentualnego wydzielania się posuszu, a przede wszystkim skupić na wyszukiwaniu drzew z odbijaną korą przez dzięcioły.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smtClean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83763" y="0"/>
            <a:ext cx="2408237" cy="6461125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8888" y="0"/>
            <a:ext cx="3444875" cy="646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2914650" cy="646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92425" y="0"/>
            <a:ext cx="3446463" cy="646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338" y="0"/>
            <a:ext cx="2295525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728200" y="0"/>
            <a:ext cx="24511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24250" y="0"/>
            <a:ext cx="2835275" cy="377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50000" y="0"/>
            <a:ext cx="3489325" cy="646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1800" smtClean="0"/>
              <a:t>Zalecenia do postępowania z wydzielającym się posuszem dębowym :</a:t>
            </a:r>
            <a:br>
              <a:rPr lang="pl-PL" altLang="pl-PL" sz="1800" smtClean="0"/>
            </a:br>
            <a:endParaRPr lang="pl-PL" altLang="pl-PL" sz="1800" smtClean="0"/>
          </a:p>
        </p:txBody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pl-PL" altLang="pl-PL" sz="1800" b="1" smtClean="0"/>
              <a:t>1.</a:t>
            </a:r>
            <a:r>
              <a:rPr lang="pl-PL" altLang="pl-PL" sz="1800" smtClean="0"/>
              <a:t>W okresie wegetacyjnym należy usuwać tylko zdecydowany posusz dębowy, traktując ten zabieg jako ochronę drewna przed deprecjacją.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pl-PL" altLang="pl-PL" sz="1800" smtClean="0"/>
              <a:t/>
            </a:r>
            <a:br>
              <a:rPr lang="pl-PL" altLang="pl-PL" sz="1800" smtClean="0"/>
            </a:br>
            <a:r>
              <a:rPr lang="pl-PL" altLang="pl-PL" sz="1800" b="1" smtClean="0"/>
              <a:t>2.</a:t>
            </a:r>
            <a:r>
              <a:rPr lang="pl-PL" altLang="pl-PL" sz="1800" smtClean="0"/>
              <a:t> Drzewa o symptomach zasiedlenia, osłabione z zamierającymi koronami, żółknącymi liśćmi itp. najlepiej oznaczyć  i pozostawić do dalszej obserwacji, jednocześnie traktując je jako "stojące" pułapki klasyczne.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pl-PL" altLang="pl-PL" sz="1800" smtClean="0"/>
              <a:t/>
            </a:r>
            <a:br>
              <a:rPr lang="pl-PL" altLang="pl-PL" sz="1800" smtClean="0"/>
            </a:br>
            <a:r>
              <a:rPr lang="pl-PL" altLang="pl-PL" sz="1800" b="1" smtClean="0"/>
              <a:t>3.</a:t>
            </a:r>
            <a:r>
              <a:rPr lang="pl-PL" altLang="pl-PL" sz="1800" smtClean="0"/>
              <a:t> Do usuwania drzew zasiedlonych przystąpić po zakończeniu rójki owadów i zasiedlania drzew. Usuwanie rozpocząć (od listopada - grudnia) uzależniając to od obserwacji własnych (obserwacje zasiedlenia, chodniki larwalne) oraz od "wskazań dzięcioła", (odbijanie kory</a:t>
            </a:r>
            <a:r>
              <a:rPr lang="pl-PL" altLang="pl-PL" sz="1800" i="1" smtClean="0"/>
              <a:t>).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pl-PL" altLang="pl-PL" sz="1800" smtClean="0"/>
              <a:t/>
            </a:r>
            <a:br>
              <a:rPr lang="pl-PL" altLang="pl-PL" sz="1800" smtClean="0"/>
            </a:br>
            <a:r>
              <a:rPr lang="pl-PL" altLang="pl-PL" sz="1800" b="1" smtClean="0"/>
              <a:t>4.</a:t>
            </a:r>
            <a:r>
              <a:rPr lang="pl-PL" altLang="pl-PL" sz="1800" smtClean="0"/>
              <a:t> Systematyczne usuwanie drzew zasiedlonych (przez cały okres jesienno - zimowo - wiosenny), zdecydowanie pomoże nam w ograniczaniu rozwoju opiętków i innych szkodników wtórnych.</a:t>
            </a:r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pl-PL" altLang="pl-PL" sz="1800" smtClean="0"/>
              <a:t>W maju można założyć opaski lepowe na pniach dębów (w miejscach nasłonecznionych), aby sprawdzić czy łapią się  gatunki z rodzaju </a:t>
            </a:r>
            <a:r>
              <a:rPr lang="pl-PL" altLang="pl-PL" sz="1800" i="1" smtClean="0"/>
              <a:t>Agrilus</a:t>
            </a:r>
            <a:r>
              <a:rPr lang="pl-PL" altLang="pl-PL" sz="1800" smtClean="0"/>
              <a:t> (opiętek). W tym celu założyć na obwodzie pnia folię (im szerszy pasek tym lepiej), którą smarujemy "lasolepem".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1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1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1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1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1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1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1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1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1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1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8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>
            <a:spLocks noChangeArrowheads="1"/>
          </p:cNvSpPr>
          <p:nvPr/>
        </p:nvSpPr>
        <p:spPr bwMode="auto">
          <a:xfrm>
            <a:off x="814388" y="3871913"/>
            <a:ext cx="10768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endParaRPr lang="pl-PL" sz="2400"/>
          </a:p>
        </p:txBody>
      </p:sp>
      <p:pic>
        <p:nvPicPr>
          <p:cNvPr id="26635" name="Picture 11" descr="WP_20160615_11_17_00_Pr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439738"/>
            <a:ext cx="12192000" cy="7258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Picture 12" descr="WP_20160615_11_06_46_Pr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436563"/>
            <a:ext cx="12384088" cy="729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66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20988" y="450850"/>
            <a:ext cx="379412" cy="2336800"/>
          </a:xfrm>
        </p:spPr>
        <p:txBody>
          <a:bodyPr/>
          <a:lstStyle/>
          <a:p>
            <a:r>
              <a:rPr lang="pl-PL" smtClean="0"/>
              <a:t>s</a:t>
            </a:r>
            <a:br>
              <a:rPr lang="pl-PL" smtClean="0"/>
            </a:br>
            <a:r>
              <a:rPr lang="pl-PL" smtClean="0"/>
              <a:t>u</a:t>
            </a:r>
            <a:br>
              <a:rPr lang="pl-PL" smtClean="0"/>
            </a:br>
            <a:r>
              <a:rPr lang="pl-PL" smtClean="0"/>
              <a:t>s</a:t>
            </a:r>
            <a:br>
              <a:rPr lang="pl-PL" smtClean="0"/>
            </a:br>
            <a:r>
              <a:rPr lang="pl-PL" smtClean="0"/>
              <a:t>z</a:t>
            </a:r>
            <a:br>
              <a:rPr lang="pl-PL" smtClean="0"/>
            </a:br>
            <a:r>
              <a:rPr lang="pl-PL" smtClean="0"/>
              <a:t>a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 rot="10800000" flipH="1" flipV="1">
            <a:off x="280988" y="-9525"/>
            <a:ext cx="2225675" cy="644683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 flipH="1" flipV="1">
            <a:off x="9645650" y="0"/>
            <a:ext cx="217805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0800000" flipH="1" flipV="1">
            <a:off x="3678238" y="0"/>
            <a:ext cx="5967412" cy="29241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 flipH="1" flipV="1">
            <a:off x="2540000" y="3381375"/>
            <a:ext cx="5989638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8" name="Strzałka zakrzywiona w prawo 11"/>
          <p:cNvSpPr>
            <a:spLocks noChangeArrowheads="1"/>
          </p:cNvSpPr>
          <p:nvPr/>
        </p:nvSpPr>
        <p:spPr bwMode="auto">
          <a:xfrm>
            <a:off x="825500" y="4554538"/>
            <a:ext cx="330200" cy="725487"/>
          </a:xfrm>
          <a:prstGeom prst="curvedRightArrow">
            <a:avLst>
              <a:gd name="adj1" fmla="val 25094"/>
              <a:gd name="adj2" fmla="val 50178"/>
              <a:gd name="adj3" fmla="val 2500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/>
            <a:endParaRPr lang="pl-PL" sz="1000" b="1">
              <a:solidFill>
                <a:srgbClr val="FF0000"/>
              </a:solidFill>
            </a:endParaRPr>
          </a:p>
        </p:txBody>
      </p:sp>
      <p:sp>
        <p:nvSpPr>
          <p:cNvPr id="13" name="Strzałka zakrzywiona w prawo 12"/>
          <p:cNvSpPr>
            <a:spLocks noChangeArrowheads="1"/>
          </p:cNvSpPr>
          <p:nvPr/>
        </p:nvSpPr>
        <p:spPr bwMode="auto">
          <a:xfrm>
            <a:off x="647700" y="5226050"/>
            <a:ext cx="476250" cy="412750"/>
          </a:xfrm>
          <a:prstGeom prst="curvedRightArrow">
            <a:avLst>
              <a:gd name="adj1" fmla="val 25000"/>
              <a:gd name="adj2" fmla="val 50000"/>
              <a:gd name="adj3" fmla="val 25037"/>
            </a:avLst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/>
            <a:endParaRPr lang="pl-PL" sz="1000" b="1">
              <a:solidFill>
                <a:schemeClr val="bg1"/>
              </a:solidFill>
            </a:endParaRPr>
          </a:p>
        </p:txBody>
      </p:sp>
      <p:sp>
        <p:nvSpPr>
          <p:cNvPr id="14" name="Strzałka zakrzywiona w lewo 13"/>
          <p:cNvSpPr>
            <a:spLocks noChangeArrowheads="1"/>
          </p:cNvSpPr>
          <p:nvPr/>
        </p:nvSpPr>
        <p:spPr bwMode="auto">
          <a:xfrm>
            <a:off x="1670050" y="5073650"/>
            <a:ext cx="636588" cy="806450"/>
          </a:xfrm>
          <a:prstGeom prst="curvedLeftArrow">
            <a:avLst>
              <a:gd name="adj1" fmla="val 24950"/>
              <a:gd name="adj2" fmla="val 49899"/>
              <a:gd name="adj3" fmla="val 25000"/>
            </a:avLst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/>
            <a:endParaRPr lang="pl-PL" sz="1000" b="1">
              <a:solidFill>
                <a:schemeClr val="bg1"/>
              </a:solidFill>
            </a:endParaRPr>
          </a:p>
        </p:txBody>
      </p:sp>
      <p:sp>
        <p:nvSpPr>
          <p:cNvPr id="146441" name="Schemat blokowy: zestawienie 14"/>
          <p:cNvSpPr>
            <a:spLocks noChangeArrowheads="1"/>
          </p:cNvSpPr>
          <p:nvPr/>
        </p:nvSpPr>
        <p:spPr bwMode="auto">
          <a:xfrm>
            <a:off x="1155700" y="4849813"/>
            <a:ext cx="342900" cy="1165225"/>
          </a:xfrm>
          <a:prstGeom prst="flowChartCollate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/>
            <a:endParaRPr lang="pl-PL" sz="1000" b="1">
              <a:solidFill>
                <a:schemeClr val="bg1"/>
              </a:solidFill>
            </a:endParaRPr>
          </a:p>
        </p:txBody>
      </p:sp>
      <p:sp>
        <p:nvSpPr>
          <p:cNvPr id="16" name="Schemat blokowy: zestawienie 15"/>
          <p:cNvSpPr>
            <a:spLocks noChangeArrowheads="1"/>
          </p:cNvSpPr>
          <p:nvPr/>
        </p:nvSpPr>
        <p:spPr bwMode="auto">
          <a:xfrm>
            <a:off x="1177925" y="4916488"/>
            <a:ext cx="474663" cy="1031875"/>
          </a:xfrm>
          <a:prstGeom prst="flowChartCollat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/>
            <a:endParaRPr lang="pl-PL" sz="1000" b="1">
              <a:solidFill>
                <a:schemeClr val="bg1"/>
              </a:solidFill>
            </a:endParaRPr>
          </a:p>
        </p:txBody>
      </p:sp>
      <p:sp>
        <p:nvSpPr>
          <p:cNvPr id="17" name="Sześciokąt 16"/>
          <p:cNvSpPr>
            <a:spLocks noChangeArrowheads="1"/>
          </p:cNvSpPr>
          <p:nvPr/>
        </p:nvSpPr>
        <p:spPr bwMode="auto">
          <a:xfrm>
            <a:off x="7261225" y="4910138"/>
            <a:ext cx="422275" cy="369887"/>
          </a:xfrm>
          <a:prstGeom prst="hexagon">
            <a:avLst>
              <a:gd name="adj" fmla="val 25105"/>
              <a:gd name="vf" fmla="val 115470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r"/>
            <a:endParaRPr lang="pl-PL" sz="1000" b="1">
              <a:solidFill>
                <a:schemeClr val="bg1"/>
              </a:solidFill>
            </a:endParaRPr>
          </a:p>
        </p:txBody>
      </p:sp>
      <p:sp>
        <p:nvSpPr>
          <p:cNvPr id="18" name="Sześciokąt 17"/>
          <p:cNvSpPr>
            <a:spLocks noChangeArrowheads="1"/>
          </p:cNvSpPr>
          <p:nvPr/>
        </p:nvSpPr>
        <p:spPr bwMode="auto">
          <a:xfrm>
            <a:off x="4714875" y="4635500"/>
            <a:ext cx="476250" cy="438150"/>
          </a:xfrm>
          <a:prstGeom prst="hexagon">
            <a:avLst>
              <a:gd name="adj" fmla="val 25121"/>
              <a:gd name="vf" fmla="val 115470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r"/>
            <a:endParaRPr lang="pl-PL" sz="1000" b="1">
              <a:solidFill>
                <a:schemeClr val="bg1"/>
              </a:solidFill>
            </a:endParaRPr>
          </a:p>
        </p:txBody>
      </p:sp>
      <p:sp>
        <p:nvSpPr>
          <p:cNvPr id="146445" name="Sześciokąt 18"/>
          <p:cNvSpPr>
            <a:spLocks noChangeArrowheads="1"/>
          </p:cNvSpPr>
          <p:nvPr/>
        </p:nvSpPr>
        <p:spPr bwMode="auto">
          <a:xfrm>
            <a:off x="3200400" y="4338638"/>
            <a:ext cx="477838" cy="511175"/>
          </a:xfrm>
          <a:prstGeom prst="hexagon">
            <a:avLst>
              <a:gd name="adj" fmla="val 25000"/>
              <a:gd name="vf" fmla="val 11547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algn="r"/>
            <a:endParaRPr lang="pl-PL" sz="1000" b="1">
              <a:solidFill>
                <a:schemeClr val="bg1"/>
              </a:solidFill>
            </a:endParaRPr>
          </a:p>
        </p:txBody>
      </p:sp>
      <p:sp>
        <p:nvSpPr>
          <p:cNvPr id="20" name="Sześciokąt 19"/>
          <p:cNvSpPr>
            <a:spLocks noChangeArrowheads="1"/>
          </p:cNvSpPr>
          <p:nvPr/>
        </p:nvSpPr>
        <p:spPr bwMode="auto">
          <a:xfrm>
            <a:off x="3200400" y="4338638"/>
            <a:ext cx="414338" cy="376237"/>
          </a:xfrm>
          <a:prstGeom prst="hexagon">
            <a:avLst>
              <a:gd name="adj" fmla="val 24998"/>
              <a:gd name="vf" fmla="val 115470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r"/>
            <a:endParaRPr lang="pl-PL" sz="1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710238" y="196850"/>
            <a:ext cx="1330325" cy="447675"/>
          </a:xfrm>
        </p:spPr>
        <p:txBody>
          <a:bodyPr/>
          <a:lstStyle/>
          <a:p>
            <a:r>
              <a:rPr lang="pl-PL" smtClean="0"/>
              <a:t>Pędraki</a:t>
            </a:r>
          </a:p>
        </p:txBody>
      </p:sp>
      <p:pic>
        <p:nvPicPr>
          <p:cNvPr id="152580" name="Picture 4" descr="WP_20160629_14_51_14_Pr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20725"/>
            <a:ext cx="12192000" cy="57372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2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2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ytuł 1"/>
          <p:cNvSpPr>
            <a:spLocks noGrp="1"/>
          </p:cNvSpPr>
          <p:nvPr>
            <p:ph type="title"/>
          </p:nvPr>
        </p:nvSpPr>
        <p:spPr>
          <a:xfrm>
            <a:off x="5145088" y="136525"/>
            <a:ext cx="1882775" cy="508000"/>
          </a:xfrm>
        </p:spPr>
        <p:txBody>
          <a:bodyPr/>
          <a:lstStyle/>
          <a:p>
            <a:r>
              <a:rPr lang="pl-PL" smtClean="0"/>
              <a:t>Pędraki</a:t>
            </a: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306513"/>
            <a:ext cx="6538913" cy="3678237"/>
          </a:xfr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1813" y="830263"/>
            <a:ext cx="5392737" cy="303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06850" y="4049713"/>
            <a:ext cx="4302125" cy="242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ytuł 1"/>
          <p:cNvSpPr>
            <a:spLocks noGrp="1"/>
          </p:cNvSpPr>
          <p:nvPr>
            <p:ph type="ctrTitle"/>
          </p:nvPr>
        </p:nvSpPr>
        <p:spPr>
          <a:xfrm>
            <a:off x="1295400" y="2060575"/>
            <a:ext cx="9505950" cy="1470025"/>
          </a:xfrm>
        </p:spPr>
        <p:txBody>
          <a:bodyPr/>
          <a:lstStyle/>
          <a:p>
            <a:r>
              <a:rPr lang="pl-PL" smtClean="0"/>
              <a:t>                                  KONIEC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976438" y="4578350"/>
            <a:ext cx="8001000" cy="647700"/>
          </a:xfrm>
        </p:spPr>
        <p:txBody>
          <a:bodyPr/>
          <a:lstStyle/>
          <a:p>
            <a:r>
              <a:rPr lang="pl-PL" smtClean="0"/>
              <a:t>Zapraszamy na naszą stronę www.zololsztyn.lasy.gov.pl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ChangeArrowheads="1"/>
          </p:cNvSpPr>
          <p:nvPr/>
        </p:nvSpPr>
        <p:spPr bwMode="auto">
          <a:xfrm>
            <a:off x="814388" y="908050"/>
            <a:ext cx="10768012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altLang="pl-PL" sz="2000" b="1">
                <a:solidFill>
                  <a:srgbClr val="005023"/>
                </a:solidFill>
              </a:rPr>
              <a:t>Biologia</a:t>
            </a:r>
          </a:p>
        </p:txBody>
      </p:sp>
      <p:sp>
        <p:nvSpPr>
          <p:cNvPr id="215043" name="Rectangle 3"/>
          <p:cNvSpPr>
            <a:spLocks noChangeArrowheads="1"/>
          </p:cNvSpPr>
          <p:nvPr/>
        </p:nvSpPr>
        <p:spPr bwMode="auto">
          <a:xfrm>
            <a:off x="1527175" y="1557338"/>
            <a:ext cx="994568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rgbClr val="005023"/>
              </a:buClr>
              <a:buFont typeface="Wingdings" pitchFamily="2" charset="2"/>
              <a:buChar char="Ø"/>
            </a:pPr>
            <a:r>
              <a:rPr lang="pl-PL" altLang="pl-PL" sz="2400"/>
              <a:t>postać dorosła zimuje głównie w żerowiskach pod korą </a:t>
            </a:r>
          </a:p>
        </p:txBody>
      </p:sp>
      <p:sp>
        <p:nvSpPr>
          <p:cNvPr id="4" name="pole tekstowe 3"/>
          <p:cNvSpPr txBox="1">
            <a:spLocks noChangeArrowheads="1"/>
          </p:cNvSpPr>
          <p:nvPr/>
        </p:nvSpPr>
        <p:spPr bwMode="auto">
          <a:xfrm>
            <a:off x="1527175" y="2197100"/>
            <a:ext cx="838517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pl-PL" altLang="pl-PL" sz="2400" dirty="0"/>
              <a:t>rójka ma miejsce na przełomie maja i czerwca </a:t>
            </a:r>
            <a:endParaRPr lang="pl-PL" altLang="pl-PL" sz="2400" dirty="0" smtClean="0"/>
          </a:p>
          <a:p>
            <a:pPr marL="285750" indent="-285750">
              <a:buFont typeface="Wingdings" pitchFamily="2" charset="2"/>
              <a:buChar char="Ø"/>
            </a:pPr>
            <a:r>
              <a:rPr lang="pl-PL" sz="2400" dirty="0">
                <a:solidFill>
                  <a:srgbClr val="000000"/>
                </a:solidFill>
                <a:cs typeface="Arial" panose="020B0604020202020204" pitchFamily="34" charset="0"/>
              </a:rPr>
              <a:t>pierwsza: maj (po cetyńcach), </a:t>
            </a:r>
            <a:r>
              <a:rPr lang="pl-PL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do </a:t>
            </a:r>
            <a:r>
              <a:rPr lang="pl-PL" sz="2400" dirty="0">
                <a:solidFill>
                  <a:srgbClr val="000000"/>
                </a:solidFill>
                <a:cs typeface="Arial" panose="020B0604020202020204" pitchFamily="34" charset="0"/>
              </a:rPr>
              <a:t>połowy czerwca</a:t>
            </a:r>
          </a:p>
          <a:p>
            <a:pPr marL="285750" indent="-285750">
              <a:buFont typeface="Wingdings" pitchFamily="2" charset="2"/>
              <a:buChar char="Ø"/>
            </a:pPr>
            <a:endParaRPr lang="pl-PL" altLang="pl-PL" sz="2400" dirty="0"/>
          </a:p>
        </p:txBody>
      </p:sp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1527174" y="2875608"/>
            <a:ext cx="1015841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pl-PL" altLang="pl-PL" sz="2400" dirty="0" smtClean="0"/>
              <a:t>młode </a:t>
            </a:r>
            <a:r>
              <a:rPr lang="pl-PL" altLang="pl-PL" sz="2400" dirty="0"/>
              <a:t>chrząszcze pojawiają się w </a:t>
            </a:r>
            <a:r>
              <a:rPr lang="pl-PL" altLang="pl-PL" sz="2400" dirty="0" smtClean="0"/>
              <a:t>lipcu,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pl-PL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druga </a:t>
            </a:r>
            <a:r>
              <a:rPr lang="pl-PL" sz="2400" dirty="0">
                <a:solidFill>
                  <a:srgbClr val="000000"/>
                </a:solidFill>
                <a:cs typeface="Arial" panose="020B0604020202020204" pitchFamily="34" charset="0"/>
              </a:rPr>
              <a:t>– przy sprzyjających </a:t>
            </a:r>
            <a:r>
              <a:rPr lang="pl-PL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warunkach: koniec </a:t>
            </a:r>
            <a:r>
              <a:rPr lang="pl-PL" sz="2400" dirty="0">
                <a:solidFill>
                  <a:srgbClr val="000000"/>
                </a:solidFill>
                <a:cs typeface="Arial" panose="020B0604020202020204" pitchFamily="34" charset="0"/>
              </a:rPr>
              <a:t>lipca, </a:t>
            </a:r>
            <a:r>
              <a:rPr lang="pl-PL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początek sierpnia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pl-PL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jedna </a:t>
            </a:r>
            <a:r>
              <a:rPr lang="pl-PL" sz="2400" dirty="0">
                <a:solidFill>
                  <a:srgbClr val="000000"/>
                </a:solidFill>
                <a:cs typeface="Arial" panose="020B0604020202020204" pitchFamily="34" charset="0"/>
              </a:rPr>
              <a:t>lub dwie generacje w ciągu roku, </a:t>
            </a:r>
            <a:endParaRPr lang="pl-PL" sz="240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l-PL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możliwe </a:t>
            </a:r>
            <a:r>
              <a:rPr lang="pl-PL" sz="2400" dirty="0">
                <a:solidFill>
                  <a:srgbClr val="000000"/>
                </a:solidFill>
                <a:cs typeface="Arial" panose="020B0604020202020204" pitchFamily="34" charset="0"/>
              </a:rPr>
              <a:t>wystąpienie generacji siostrzanej</a:t>
            </a:r>
          </a:p>
          <a:p>
            <a:pPr marL="285750" indent="-285750">
              <a:buFont typeface="Wingdings" pitchFamily="2" charset="2"/>
              <a:buChar char="Ø"/>
            </a:pPr>
            <a:endParaRPr lang="pl-PL" altLang="pl-PL" sz="2400" b="1" i="1" dirty="0"/>
          </a:p>
        </p:txBody>
      </p:sp>
      <p:sp>
        <p:nvSpPr>
          <p:cNvPr id="7" name="pole tekstowe 6"/>
          <p:cNvSpPr txBox="1">
            <a:spLocks noChangeArrowheads="1"/>
          </p:cNvSpPr>
          <p:nvPr/>
        </p:nvSpPr>
        <p:spPr bwMode="auto">
          <a:xfrm>
            <a:off x="1527175" y="4937125"/>
            <a:ext cx="101584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l-PL" altLang="pl-PL" sz="2400" b="1" i="1">
                <a:solidFill>
                  <a:srgbClr val="FF3300"/>
                </a:solidFill>
              </a:rPr>
              <a:t> jeden z najgroźniejszych szkodników wtórnych sosny o znaczeniu lokalnym (wyspowy charakter występowania).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42" grpId="0"/>
      <p:bldP spid="215043" grpId="0" build="p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690" y="715210"/>
            <a:ext cx="5790947" cy="5708073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696" y="998881"/>
            <a:ext cx="1038370" cy="1276528"/>
          </a:xfrm>
          <a:prstGeom prst="rect">
            <a:avLst/>
          </a:prstGeom>
        </p:spPr>
      </p:pic>
      <p:sp>
        <p:nvSpPr>
          <p:cNvPr id="11" name="Wygięta strzałka 10"/>
          <p:cNvSpPr/>
          <p:nvPr/>
        </p:nvSpPr>
        <p:spPr bwMode="auto">
          <a:xfrm>
            <a:off x="5347855" y="203200"/>
            <a:ext cx="1348509" cy="508000"/>
          </a:xfrm>
          <a:prstGeom prst="bentArrow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000" b="1" i="0" u="none" strike="noStrike" cap="none" normalizeH="0" baseline="0" smtClean="0">
              <a:ln>
                <a:noFill/>
              </a:ln>
              <a:solidFill>
                <a:srgbClr val="92D050"/>
              </a:solidFill>
              <a:effectLst/>
              <a:latin typeface="Arial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974" y="88900"/>
            <a:ext cx="876300" cy="9906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632" y="88900"/>
            <a:ext cx="876300" cy="990600"/>
          </a:xfrm>
          <a:prstGeom prst="rect">
            <a:avLst/>
          </a:prstGeom>
        </p:spPr>
      </p:pic>
      <p:sp>
        <p:nvSpPr>
          <p:cNvPr id="14" name="Prążkowana strzałka w prawo 13"/>
          <p:cNvSpPr/>
          <p:nvPr/>
        </p:nvSpPr>
        <p:spPr bwMode="auto">
          <a:xfrm rot="5400000">
            <a:off x="7866974" y="1219200"/>
            <a:ext cx="978408" cy="752487"/>
          </a:xfrm>
          <a:prstGeom prst="striped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000" b="1" i="0" u="none" strike="noStrike" cap="none" normalizeH="0" baseline="0" smtClean="0">
              <a:ln>
                <a:noFill/>
              </a:ln>
              <a:solidFill>
                <a:srgbClr val="92D050"/>
              </a:solidFill>
              <a:effectLst/>
              <a:latin typeface="Arial" charset="0"/>
            </a:endParaRPr>
          </a:p>
        </p:txBody>
      </p:sp>
      <p:sp>
        <p:nvSpPr>
          <p:cNvPr id="15" name="Prążkowana strzałka w prawo 14"/>
          <p:cNvSpPr/>
          <p:nvPr/>
        </p:nvSpPr>
        <p:spPr bwMode="auto">
          <a:xfrm>
            <a:off x="7866974" y="1385455"/>
            <a:ext cx="978408" cy="484632"/>
          </a:xfrm>
          <a:prstGeom prst="striped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6" name="Prążkowana strzałka w prawo 15"/>
          <p:cNvSpPr/>
          <p:nvPr/>
        </p:nvSpPr>
        <p:spPr bwMode="auto">
          <a:xfrm rot="5400000">
            <a:off x="7332792" y="1138567"/>
            <a:ext cx="978408" cy="484632"/>
          </a:xfrm>
          <a:prstGeom prst="stripedRightArrow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8732422" y="203200"/>
            <a:ext cx="984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zasiedlanie</a:t>
            </a:r>
            <a:endParaRPr lang="pl-PL" sz="1200" dirty="0"/>
          </a:p>
        </p:txBody>
      </p:sp>
      <p:sp>
        <p:nvSpPr>
          <p:cNvPr id="19" name="pole tekstowe 18"/>
          <p:cNvSpPr txBox="1"/>
          <p:nvPr/>
        </p:nvSpPr>
        <p:spPr>
          <a:xfrm>
            <a:off x="8464566" y="869512"/>
            <a:ext cx="1117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Faza ataku</a:t>
            </a:r>
            <a:endParaRPr lang="pl-PL" sz="1200" dirty="0"/>
          </a:p>
        </p:txBody>
      </p:sp>
      <p:sp>
        <p:nvSpPr>
          <p:cNvPr id="20" name="pole tekstowe 19"/>
          <p:cNvSpPr txBox="1"/>
          <p:nvPr/>
        </p:nvSpPr>
        <p:spPr>
          <a:xfrm>
            <a:off x="10049164" y="1813744"/>
            <a:ext cx="1759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w</a:t>
            </a:r>
            <a:r>
              <a:rPr lang="pl-PL" sz="1200" dirty="0" smtClean="0"/>
              <a:t>ybór drzewa, wprowadzenie grzyba</a:t>
            </a:r>
            <a:endParaRPr lang="pl-PL" sz="1200" dirty="0"/>
          </a:p>
        </p:txBody>
      </p:sp>
      <p:sp>
        <p:nvSpPr>
          <p:cNvPr id="21" name="pole tekstowe 20"/>
          <p:cNvSpPr txBox="1"/>
          <p:nvPr/>
        </p:nvSpPr>
        <p:spPr>
          <a:xfrm>
            <a:off x="9968192" y="2937164"/>
            <a:ext cx="2094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Wgryzanie się,</a:t>
            </a:r>
          </a:p>
          <a:p>
            <a:r>
              <a:rPr lang="pl-PL" sz="1200" dirty="0" smtClean="0"/>
              <a:t> uwalnianie feromonów</a:t>
            </a:r>
          </a:p>
          <a:p>
            <a:r>
              <a:rPr lang="pl-PL" sz="1200" dirty="0" smtClean="0"/>
              <a:t> (2-5 dni)</a:t>
            </a:r>
            <a:endParaRPr lang="pl-PL" sz="1200" dirty="0"/>
          </a:p>
        </p:txBody>
      </p:sp>
      <p:sp>
        <p:nvSpPr>
          <p:cNvPr id="22" name="pole tekstowe 21"/>
          <p:cNvSpPr txBox="1"/>
          <p:nvPr/>
        </p:nvSpPr>
        <p:spPr>
          <a:xfrm>
            <a:off x="9968191" y="4178207"/>
            <a:ext cx="1840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Składanie jaj, uwalanie feromonów antyagregacyjnych</a:t>
            </a:r>
            <a:endParaRPr lang="pl-PL" sz="1200" dirty="0"/>
          </a:p>
        </p:txBody>
      </p:sp>
      <p:pic>
        <p:nvPicPr>
          <p:cNvPr id="23" name="Obraz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159" y="4948484"/>
            <a:ext cx="762106" cy="600159"/>
          </a:xfrm>
          <a:prstGeom prst="rect">
            <a:avLst/>
          </a:prstGeom>
        </p:spPr>
      </p:pic>
      <p:sp>
        <p:nvSpPr>
          <p:cNvPr id="24" name="Wygięta strzałka 23"/>
          <p:cNvSpPr/>
          <p:nvPr/>
        </p:nvSpPr>
        <p:spPr bwMode="auto">
          <a:xfrm>
            <a:off x="8116026" y="5717309"/>
            <a:ext cx="813816" cy="868680"/>
          </a:xfrm>
          <a:prstGeom prst="ben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000" b="1" i="0" u="none" strike="noStrike" cap="none" normalizeH="0" baseline="0" smtClean="0">
              <a:ln>
                <a:noFill/>
              </a:ln>
              <a:solidFill>
                <a:srgbClr val="92D050"/>
              </a:solidFill>
              <a:effectLst/>
              <a:latin typeface="Arial" charset="0"/>
            </a:endParaRPr>
          </a:p>
        </p:txBody>
      </p:sp>
      <p:sp>
        <p:nvSpPr>
          <p:cNvPr id="26" name="Wygięta strzałka 25"/>
          <p:cNvSpPr/>
          <p:nvPr/>
        </p:nvSpPr>
        <p:spPr bwMode="auto">
          <a:xfrm rot="10800000">
            <a:off x="7001164" y="5512300"/>
            <a:ext cx="1617096" cy="55599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34670"/>
            </a:avLst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0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7072718" y="6003636"/>
            <a:ext cx="15455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Faza rozwoju larw</a:t>
            </a:r>
            <a:endParaRPr lang="pl-PL" sz="1200" dirty="0"/>
          </a:p>
        </p:txBody>
      </p:sp>
      <p:sp>
        <p:nvSpPr>
          <p:cNvPr id="28" name="pole tekstowe 27"/>
          <p:cNvSpPr txBox="1"/>
          <p:nvPr/>
        </p:nvSpPr>
        <p:spPr>
          <a:xfrm>
            <a:off x="3008683" y="5818970"/>
            <a:ext cx="1278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r</a:t>
            </a:r>
            <a:r>
              <a:rPr lang="pl-PL" sz="1200" dirty="0" smtClean="0"/>
              <a:t>ozwój</a:t>
            </a:r>
            <a:r>
              <a:rPr lang="pl-PL" dirty="0" smtClean="0"/>
              <a:t> </a:t>
            </a:r>
            <a:r>
              <a:rPr lang="pl-PL" sz="1200" dirty="0" smtClean="0"/>
              <a:t>grzybni</a:t>
            </a:r>
            <a:endParaRPr lang="pl-PL" sz="1200" dirty="0"/>
          </a:p>
        </p:txBody>
      </p:sp>
      <p:pic>
        <p:nvPicPr>
          <p:cNvPr id="29" name="Obraz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071" y="5410912"/>
            <a:ext cx="847843" cy="581106"/>
          </a:xfrm>
          <a:prstGeom prst="rect">
            <a:avLst/>
          </a:prstGeom>
        </p:spPr>
      </p:pic>
      <p:sp>
        <p:nvSpPr>
          <p:cNvPr id="30" name="pole tekstowe 29"/>
          <p:cNvSpPr txBox="1"/>
          <p:nvPr/>
        </p:nvSpPr>
        <p:spPr>
          <a:xfrm>
            <a:off x="3305182" y="5133913"/>
            <a:ext cx="10616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m</a:t>
            </a:r>
            <a:r>
              <a:rPr lang="pl-PL" sz="1200" dirty="0" smtClean="0"/>
              <a:t>łoda larwa</a:t>
            </a:r>
            <a:endParaRPr lang="pl-PL" sz="1200" dirty="0"/>
          </a:p>
        </p:txBody>
      </p:sp>
      <p:pic>
        <p:nvPicPr>
          <p:cNvPr id="32" name="Obraz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409" y="4088364"/>
            <a:ext cx="1524213" cy="819264"/>
          </a:xfrm>
          <a:prstGeom prst="rect">
            <a:avLst/>
          </a:prstGeom>
        </p:spPr>
      </p:pic>
      <p:sp>
        <p:nvSpPr>
          <p:cNvPr id="33" name="pole tekstowe 32"/>
          <p:cNvSpPr txBox="1"/>
          <p:nvPr/>
        </p:nvSpPr>
        <p:spPr>
          <a:xfrm>
            <a:off x="3249252" y="3832359"/>
            <a:ext cx="11514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/>
              <a:t>d</a:t>
            </a:r>
            <a:r>
              <a:rPr lang="pl-PL" sz="1200" dirty="0" smtClean="0"/>
              <a:t>orosła larwa</a:t>
            </a:r>
            <a:endParaRPr lang="pl-PL" sz="1200" dirty="0"/>
          </a:p>
        </p:txBody>
      </p:sp>
      <p:pic>
        <p:nvPicPr>
          <p:cNvPr id="36" name="Obraz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531" y="2710637"/>
            <a:ext cx="600159" cy="1105054"/>
          </a:xfrm>
          <a:prstGeom prst="rect">
            <a:avLst/>
          </a:prstGeom>
        </p:spPr>
      </p:pic>
      <p:sp>
        <p:nvSpPr>
          <p:cNvPr id="37" name="pole tekstowe 36"/>
          <p:cNvSpPr txBox="1"/>
          <p:nvPr/>
        </p:nvSpPr>
        <p:spPr>
          <a:xfrm>
            <a:off x="3305182" y="2285565"/>
            <a:ext cx="9680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poczwarka</a:t>
            </a:r>
            <a:endParaRPr lang="pl-PL" sz="1200" dirty="0"/>
          </a:p>
        </p:txBody>
      </p:sp>
    </p:spTree>
    <p:extLst>
      <p:ext uri="{BB962C8B-B14F-4D97-AF65-F5344CB8AC3E}">
        <p14:creationId xmlns:p14="http://schemas.microsoft.com/office/powerpoint/2010/main" val="127693252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8" grpId="0"/>
      <p:bldP spid="19" grpId="0"/>
      <p:bldP spid="20" grpId="0"/>
      <p:bldP spid="21" grpId="0"/>
      <p:bldP spid="22" grpId="0"/>
      <p:bldP spid="26" grpId="0" animBg="1"/>
      <p:bldP spid="27" grpId="0"/>
      <p:bldP spid="28" grpId="0"/>
      <p:bldP spid="30" grpId="0"/>
      <p:bldP spid="33" grpId="0"/>
      <p:bldP spid="37" grpId="0"/>
    </p:bldLst>
  </p:timing>
</p:sld>
</file>

<file path=ppt/theme/theme1.xml><?xml version="1.0" encoding="utf-8"?>
<a:theme xmlns:a="http://schemas.openxmlformats.org/drawingml/2006/main" name="Projekt domyślny">
  <a:themeElements>
    <a:clrScheme name="Projekt domyślny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ojekt domyśln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l-PL" sz="10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ojekt domyśln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jekt domyśln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jekt domyśln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1812</TotalTime>
  <Words>2479</Words>
  <Application>Microsoft Office PowerPoint</Application>
  <PresentationFormat>Panoramiczny</PresentationFormat>
  <Paragraphs>331</Paragraphs>
  <Slides>73</Slides>
  <Notes>4</Notes>
  <HiddenSlides>0</HiddenSlides>
  <MMClips>0</MMClips>
  <ScaleCrop>false</ScaleCrop>
  <HeadingPairs>
    <vt:vector size="8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73</vt:i4>
      </vt:variant>
    </vt:vector>
  </HeadingPairs>
  <TitlesOfParts>
    <vt:vector size="80" baseType="lpstr">
      <vt:lpstr>Arial</vt:lpstr>
      <vt:lpstr>Calibri</vt:lpstr>
      <vt:lpstr>Times New Roman</vt:lpstr>
      <vt:lpstr>Wingdings</vt:lpstr>
      <vt:lpstr>Projekt domyślny</vt:lpstr>
      <vt:lpstr>Obraz - mapa bitowa</vt:lpstr>
      <vt:lpstr>Image</vt:lpstr>
      <vt:lpstr>”Aktualne zagadnienia z Ochrony Lasu”</vt:lpstr>
      <vt:lpstr>Kornik ostrozębny Ips acuminatus (Gyll.)</vt:lpstr>
      <vt:lpstr>Kornik ostrozębny- uszkodzenia na sośnie</vt:lpstr>
      <vt:lpstr>Prezentacja programu PowerPoint</vt:lpstr>
      <vt:lpstr>Kornik ostrozębny- warunki sprzyjające występowaniu: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zna na wałkach </vt:lpstr>
      <vt:lpstr>Postępowanie na powierzchniach z masowym występowaniem kornika ostrozębnego </vt:lpstr>
      <vt:lpstr>Postępowanie </vt:lpstr>
      <vt:lpstr>Prezentacja programu PowerPoint</vt:lpstr>
      <vt:lpstr>Biologia kornika ostrozębnego</vt:lpstr>
      <vt:lpstr>Prezentacja programu PowerPoint</vt:lpstr>
      <vt:lpstr>Prezentacja programu PowerPoint</vt:lpstr>
      <vt:lpstr>Biologia</vt:lpstr>
      <vt:lpstr>Biologia kornika ostrozębnego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Kornik drukarz</vt:lpstr>
      <vt:lpstr>Prezentacja programu PowerPoint</vt:lpstr>
      <vt:lpstr>Prawidłowe postępowanie z kornikami: </vt:lpstr>
      <vt:lpstr>Wyszukiwanie i usuwanie drzew zasiedlonych</vt:lpstr>
      <vt:lpstr>Prezentacja programu PowerPoint</vt:lpstr>
      <vt:lpstr>Wystawianie pułapek</vt:lpstr>
      <vt:lpstr>Pułapki klasyczne</vt:lpstr>
      <vt:lpstr>Sposób rozmieszczenia pułapek feromonowych</vt:lpstr>
      <vt:lpstr>Rozmieszczenie pułapek</vt:lpstr>
      <vt:lpstr>Prezentacja programu PowerPoint</vt:lpstr>
      <vt:lpstr>Kontrola pułapek</vt:lpstr>
      <vt:lpstr>Prezentacja programu PowerPoint</vt:lpstr>
      <vt:lpstr>                                  Drzewa  trocinkowe  </vt:lpstr>
      <vt:lpstr>Korowanie pniaków</vt:lpstr>
      <vt:lpstr>Cetyniec mniejszy</vt:lpstr>
      <vt:lpstr>Morfologia-biologia</vt:lpstr>
      <vt:lpstr>Prezentacja programu PowerPoint</vt:lpstr>
      <vt:lpstr>Prezentacja programu PowerPoint</vt:lpstr>
      <vt:lpstr>Rodzaj i wielkość wyrządznych szkód</vt:lpstr>
      <vt:lpstr>Zapobieganie - zwalczanie</vt:lpstr>
      <vt:lpstr>Przypłaszczek granatek</vt:lpstr>
      <vt:lpstr>Przypłaszczek granatek</vt:lpstr>
      <vt:lpstr>Prezentacja programu PowerPoint</vt:lpstr>
      <vt:lpstr>       Przypłaszczek granatek</vt:lpstr>
      <vt:lpstr>Szeliniak sosnowiec</vt:lpstr>
      <vt:lpstr>Prezentacja programu PowerPoint</vt:lpstr>
      <vt:lpstr>Postępowanie:</vt:lpstr>
      <vt:lpstr>Wymienione poniżej insektycydy z grupy pyretroidów stosowane są w postaci emulsji       wodnych do maczania nadziemnych części sadzonek przed posadzeniem, do       zatruwania pułapek (wałki, płaty kory itp.) lub do opryskiwania upraw aparaturą      naziemną. Zużycie cieczy użytkowej podczas opryskiwania: 50 –100 l wody na 1 ha</vt:lpstr>
      <vt:lpstr>Prezentacja programu PowerPoint</vt:lpstr>
      <vt:lpstr>Smolik znaczony</vt:lpstr>
      <vt:lpstr>Tyczki / pułapki na smolika</vt:lpstr>
      <vt:lpstr>Wykładanie  i kontrola pułapek</vt:lpstr>
      <vt:lpstr>Szkodniki wtórne w drzewostanach dębowych. </vt:lpstr>
      <vt:lpstr>Prezentacja programu PowerPoint</vt:lpstr>
      <vt:lpstr>Zalecenia do postępowania z wydzielającym się posuszem dębowym : </vt:lpstr>
      <vt:lpstr>s u s z a</vt:lpstr>
      <vt:lpstr>Pędraki</vt:lpstr>
      <vt:lpstr>Pędraki</vt:lpstr>
      <vt:lpstr>                                  KONIEC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admin</dc:creator>
  <cp:lastModifiedBy>ZOL Olsztyn Wojciech Chmielewski</cp:lastModifiedBy>
  <cp:revision>154</cp:revision>
  <dcterms:created xsi:type="dcterms:W3CDTF">2016-04-03T10:16:44Z</dcterms:created>
  <dcterms:modified xsi:type="dcterms:W3CDTF">2019-02-11T10:12:31Z</dcterms:modified>
</cp:coreProperties>
</file>